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89" r:id="rId4"/>
    <p:sldId id="258" r:id="rId5"/>
    <p:sldId id="259" r:id="rId6"/>
    <p:sldId id="260" r:id="rId7"/>
    <p:sldId id="262" r:id="rId8"/>
    <p:sldId id="263" r:id="rId9"/>
    <p:sldId id="264" r:id="rId10"/>
    <p:sldId id="265" r:id="rId11"/>
    <p:sldId id="266" r:id="rId12"/>
    <p:sldId id="290"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 id="282" r:id="rId28"/>
    <p:sldId id="283" r:id="rId29"/>
    <p:sldId id="284" r:id="rId30"/>
    <p:sldId id="285" r:id="rId31"/>
    <p:sldId id="281" r:id="rId32"/>
    <p:sldId id="288" r:id="rId33"/>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EE72318A-0B3C-46C5-BFDA-6C98F73F8810}" type="datetimeFigureOut">
              <a:rPr lang="es-ES_tradnl" smtClean="0"/>
              <a:pPr/>
              <a:t>16/02/2012</a:t>
            </a:fld>
            <a:endParaRPr lang="es-ES_tradnl"/>
          </a:p>
        </p:txBody>
      </p:sp>
      <p:sp>
        <p:nvSpPr>
          <p:cNvPr id="19" name="18 Marcador de pie de página"/>
          <p:cNvSpPr>
            <a:spLocks noGrp="1"/>
          </p:cNvSpPr>
          <p:nvPr>
            <p:ph type="ftr" sz="quarter" idx="11"/>
          </p:nvPr>
        </p:nvSpPr>
        <p:spPr/>
        <p:txBody>
          <a:bodyPr/>
          <a:lstStyle/>
          <a:p>
            <a:endParaRPr lang="es-ES_tradnl"/>
          </a:p>
        </p:txBody>
      </p:sp>
      <p:sp>
        <p:nvSpPr>
          <p:cNvPr id="27" name="26 Marcador de número de diapositiva"/>
          <p:cNvSpPr>
            <a:spLocks noGrp="1"/>
          </p:cNvSpPr>
          <p:nvPr>
            <p:ph type="sldNum" sz="quarter" idx="12"/>
          </p:nvPr>
        </p:nvSpPr>
        <p:spPr/>
        <p:txBody>
          <a:bodyPr/>
          <a:lstStyle/>
          <a:p>
            <a:fld id="{754FABE7-3038-48CE-86EE-1F8FCF4F92B2}" type="slidenum">
              <a:rPr lang="es-ES_tradnl" smtClean="0"/>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E72318A-0B3C-46C5-BFDA-6C98F73F8810}" type="datetimeFigureOut">
              <a:rPr lang="es-ES_tradnl" smtClean="0"/>
              <a:pPr/>
              <a:t>16/02/2012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54FABE7-3038-48CE-86EE-1F8FCF4F92B2}"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E72318A-0B3C-46C5-BFDA-6C98F73F8810}" type="datetimeFigureOut">
              <a:rPr lang="es-ES_tradnl" smtClean="0"/>
              <a:pPr/>
              <a:t>16/02/2012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54FABE7-3038-48CE-86EE-1F8FCF4F92B2}"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E72318A-0B3C-46C5-BFDA-6C98F73F8810}" type="datetimeFigureOut">
              <a:rPr lang="es-ES_tradnl" smtClean="0"/>
              <a:pPr/>
              <a:t>16/02/2012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54FABE7-3038-48CE-86EE-1F8FCF4F92B2}"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EE72318A-0B3C-46C5-BFDA-6C98F73F8810}" type="datetimeFigureOut">
              <a:rPr lang="es-ES_tradnl" smtClean="0"/>
              <a:pPr/>
              <a:t>16/02/2012</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54FABE7-3038-48CE-86EE-1F8FCF4F92B2}" type="slidenum">
              <a:rPr lang="es-ES_tradnl" smtClean="0"/>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E72318A-0B3C-46C5-BFDA-6C98F73F8810}" type="datetimeFigureOut">
              <a:rPr lang="es-ES_tradnl" smtClean="0"/>
              <a:pPr/>
              <a:t>16/02/2012</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54FABE7-3038-48CE-86EE-1F8FCF4F92B2}"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EE72318A-0B3C-46C5-BFDA-6C98F73F8810}" type="datetimeFigureOut">
              <a:rPr lang="es-ES_tradnl" smtClean="0"/>
              <a:pPr/>
              <a:t>16/02/2012</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754FABE7-3038-48CE-86EE-1F8FCF4F92B2}"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E72318A-0B3C-46C5-BFDA-6C98F73F8810}" type="datetimeFigureOut">
              <a:rPr lang="es-ES_tradnl" smtClean="0"/>
              <a:pPr/>
              <a:t>16/02/2012</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754FABE7-3038-48CE-86EE-1F8FCF4F92B2}"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72318A-0B3C-46C5-BFDA-6C98F73F8810}" type="datetimeFigureOut">
              <a:rPr lang="es-ES_tradnl" smtClean="0"/>
              <a:pPr/>
              <a:t>16/02/2012</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754FABE7-3038-48CE-86EE-1F8FCF4F92B2}"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E72318A-0B3C-46C5-BFDA-6C98F73F8810}" type="datetimeFigureOut">
              <a:rPr lang="es-ES_tradnl" smtClean="0"/>
              <a:pPr/>
              <a:t>16/02/2012</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54FABE7-3038-48CE-86EE-1F8FCF4F92B2}"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E72318A-0B3C-46C5-BFDA-6C98F73F8810}" type="datetimeFigureOut">
              <a:rPr lang="es-ES_tradnl" smtClean="0"/>
              <a:pPr/>
              <a:t>16/02/2012</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a:xfrm>
            <a:off x="8077200" y="6356350"/>
            <a:ext cx="609600" cy="365125"/>
          </a:xfrm>
        </p:spPr>
        <p:txBody>
          <a:bodyPr/>
          <a:lstStyle/>
          <a:p>
            <a:fld id="{754FABE7-3038-48CE-86EE-1F8FCF4F92B2}" type="slidenum">
              <a:rPr lang="es-ES_tradnl" smtClean="0"/>
              <a:pPr/>
              <a:t>‹Nº›</a:t>
            </a:fld>
            <a:endParaRPr lang="es-ES_tradnl"/>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72318A-0B3C-46C5-BFDA-6C98F73F8810}" type="datetimeFigureOut">
              <a:rPr lang="es-ES_tradnl" smtClean="0"/>
              <a:pPr/>
              <a:t>16/02/2012</a:t>
            </a:fld>
            <a:endParaRPr lang="es-ES_tradnl"/>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_tradnl"/>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4FABE7-3038-48CE-86EE-1F8FCF4F92B2}" type="slidenum">
              <a:rPr lang="es-ES_tradnl" smtClean="0"/>
              <a:pPr/>
              <a:t>‹Nº›</a:t>
            </a:fld>
            <a:endParaRPr lang="es-ES_tradnl"/>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_tradnl" dirty="0" smtClean="0"/>
              <a:t>COMPARENDO AMBIENTAL</a:t>
            </a:r>
            <a:endParaRPr lang="es-ES_tradnl" dirty="0"/>
          </a:p>
        </p:txBody>
      </p:sp>
      <p:sp>
        <p:nvSpPr>
          <p:cNvPr id="3" name="2 Subtítulo"/>
          <p:cNvSpPr>
            <a:spLocks noGrp="1"/>
          </p:cNvSpPr>
          <p:nvPr>
            <p:ph type="subTitle" idx="1"/>
          </p:nvPr>
        </p:nvSpPr>
        <p:spPr/>
        <p:txBody>
          <a:bodyPr/>
          <a:lstStyle/>
          <a:p>
            <a:r>
              <a:rPr lang="es-ES_tradnl" dirty="0" smtClean="0"/>
              <a:t>Acuerdo 060 de 2011</a:t>
            </a:r>
          </a:p>
          <a:p>
            <a:endParaRPr lang="es-ES_tradnl" dirty="0" smtClean="0"/>
          </a:p>
          <a:p>
            <a:r>
              <a:rPr lang="es-ES_tradnl" dirty="0" smtClean="0"/>
              <a:t>El Carmen de Viboral</a:t>
            </a:r>
            <a:endParaRPr lang="es-ES_tradnl" dirty="0"/>
          </a:p>
        </p:txBody>
      </p:sp>
      <p:pic>
        <p:nvPicPr>
          <p:cNvPr id="4" name="3 Imagen" descr="escudo2"/>
          <p:cNvPicPr/>
          <p:nvPr/>
        </p:nvPicPr>
        <p:blipFill>
          <a:blip r:embed="rId2" cstate="print"/>
          <a:srcRect/>
          <a:stretch>
            <a:fillRect/>
          </a:stretch>
        </p:blipFill>
        <p:spPr bwMode="auto">
          <a:xfrm>
            <a:off x="428596" y="428604"/>
            <a:ext cx="1857356" cy="1285860"/>
          </a:xfrm>
          <a:prstGeom prst="rect">
            <a:avLst/>
          </a:prstGeom>
          <a:noFill/>
          <a:ln w="9525">
            <a:noFill/>
            <a:miter lim="800000"/>
            <a:headEnd/>
            <a:tailEnd/>
          </a:ln>
        </p:spPr>
      </p:pic>
      <p:pic>
        <p:nvPicPr>
          <p:cNvPr id="5" name="4 Imagen" descr="C:\Documents and Settings\Administrador\Escritorio\tt.jpg"/>
          <p:cNvPicPr/>
          <p:nvPr/>
        </p:nvPicPr>
        <p:blipFill>
          <a:blip r:embed="rId3" cstate="print"/>
          <a:srcRect/>
          <a:stretch>
            <a:fillRect/>
          </a:stretch>
        </p:blipFill>
        <p:spPr bwMode="auto">
          <a:xfrm>
            <a:off x="571472" y="2857496"/>
            <a:ext cx="1857388" cy="1214446"/>
          </a:xfrm>
          <a:prstGeom prst="rect">
            <a:avLst/>
          </a:prstGeom>
          <a:noFill/>
          <a:ln w="9525">
            <a:noFill/>
            <a:miter lim="800000"/>
            <a:headEnd/>
            <a:tailEnd/>
          </a:ln>
        </p:spPr>
      </p:pic>
      <p:sp>
        <p:nvSpPr>
          <p:cNvPr id="7" name="6 CuadroTexto"/>
          <p:cNvSpPr txBox="1"/>
          <p:nvPr/>
        </p:nvSpPr>
        <p:spPr>
          <a:xfrm>
            <a:off x="428596" y="4214818"/>
            <a:ext cx="2500330" cy="369332"/>
          </a:xfrm>
          <a:prstGeom prst="rect">
            <a:avLst/>
          </a:prstGeom>
          <a:noFill/>
        </p:spPr>
        <p:txBody>
          <a:bodyPr wrap="square" rtlCol="0">
            <a:spAutoFit/>
          </a:bodyPr>
          <a:lstStyle/>
          <a:p>
            <a:r>
              <a:rPr lang="es-ES_tradnl" dirty="0" smtClean="0"/>
              <a:t>MESA AMBIENTAL</a:t>
            </a:r>
            <a:endParaRPr lang="es-ES_tradnl" dirty="0"/>
          </a:p>
        </p:txBody>
      </p:sp>
      <p:sp>
        <p:nvSpPr>
          <p:cNvPr id="8" name="7 CuadroTexto"/>
          <p:cNvSpPr txBox="1"/>
          <p:nvPr/>
        </p:nvSpPr>
        <p:spPr>
          <a:xfrm>
            <a:off x="285720" y="1785926"/>
            <a:ext cx="2500330" cy="646331"/>
          </a:xfrm>
          <a:prstGeom prst="rect">
            <a:avLst/>
          </a:prstGeom>
          <a:noFill/>
        </p:spPr>
        <p:txBody>
          <a:bodyPr wrap="square" rtlCol="0">
            <a:spAutoFit/>
          </a:bodyPr>
          <a:lstStyle/>
          <a:p>
            <a:pPr algn="ctr"/>
            <a:r>
              <a:rPr lang="es-ES_tradnl" dirty="0" smtClean="0"/>
              <a:t>ADMINISTRACION MUNICIPAL</a:t>
            </a:r>
            <a:endParaRPr lang="es-ES_tradnl" dirty="0"/>
          </a:p>
        </p:txBody>
      </p:sp>
      <p:pic>
        <p:nvPicPr>
          <p:cNvPr id="10" name="9 Imagen" descr="C:\SAS\logo.jpg"/>
          <p:cNvPicPr/>
          <p:nvPr/>
        </p:nvPicPr>
        <p:blipFill>
          <a:blip r:embed="rId4" cstate="print"/>
          <a:srcRect/>
          <a:stretch>
            <a:fillRect/>
          </a:stretch>
        </p:blipFill>
        <p:spPr bwMode="auto">
          <a:xfrm>
            <a:off x="571472" y="5000636"/>
            <a:ext cx="1785950" cy="1171576"/>
          </a:xfrm>
          <a:prstGeom prst="rect">
            <a:avLst/>
          </a:prstGeom>
          <a:noFill/>
          <a:ln w="9525">
            <a:noFill/>
            <a:miter lim="800000"/>
            <a:headEnd/>
            <a:tailEnd/>
          </a:ln>
        </p:spPr>
      </p:pic>
      <p:sp>
        <p:nvSpPr>
          <p:cNvPr id="11" name="10 CuadroTexto"/>
          <p:cNvSpPr txBox="1"/>
          <p:nvPr/>
        </p:nvSpPr>
        <p:spPr>
          <a:xfrm>
            <a:off x="428596" y="6143644"/>
            <a:ext cx="2214578" cy="369332"/>
          </a:xfrm>
          <a:prstGeom prst="rect">
            <a:avLst/>
          </a:prstGeom>
          <a:noFill/>
        </p:spPr>
        <p:txBody>
          <a:bodyPr wrap="square" rtlCol="0">
            <a:spAutoFit/>
          </a:bodyPr>
          <a:lstStyle/>
          <a:p>
            <a:pPr algn="ctr"/>
            <a:r>
              <a:rPr lang="es-ES_tradnl" dirty="0" smtClean="0"/>
              <a:t>NUEVA ALBORADA</a:t>
            </a:r>
            <a:endParaRPr lang="es-ES_tradnl" dirty="0"/>
          </a:p>
        </p:txBody>
      </p:sp>
      <p:sp>
        <p:nvSpPr>
          <p:cNvPr id="12" name="11 CuadroTexto"/>
          <p:cNvSpPr txBox="1"/>
          <p:nvPr/>
        </p:nvSpPr>
        <p:spPr>
          <a:xfrm>
            <a:off x="3786182" y="5072074"/>
            <a:ext cx="4714908" cy="369332"/>
          </a:xfrm>
          <a:prstGeom prst="rect">
            <a:avLst/>
          </a:prstGeom>
          <a:noFill/>
        </p:spPr>
        <p:txBody>
          <a:bodyPr wrap="square" rtlCol="0">
            <a:spAutoFit/>
          </a:bodyPr>
          <a:lstStyle/>
          <a:p>
            <a:r>
              <a:rPr lang="es-ES_tradnl" dirty="0" smtClean="0">
                <a:latin typeface="Berlin Sans FB" pitchFamily="34" charset="0"/>
              </a:rPr>
              <a:t>“TODOS  PONEMOS, TODOS HACEMOS”</a:t>
            </a:r>
            <a:endParaRPr lang="es-ES_tradnl" dirty="0">
              <a:latin typeface="Berlin Sans FB"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a:xfrm>
            <a:off x="0" y="1285860"/>
            <a:ext cx="8229600" cy="4389120"/>
          </a:xfrm>
        </p:spPr>
        <p:txBody>
          <a:bodyPr>
            <a:normAutofit/>
          </a:bodyPr>
          <a:lstStyle/>
          <a:p>
            <a:pPr>
              <a:buNone/>
            </a:pPr>
            <a:r>
              <a:rPr lang="es-CO" dirty="0" smtClean="0">
                <a:solidFill>
                  <a:schemeClr val="accent1">
                    <a:lumMod val="75000"/>
                  </a:schemeClr>
                </a:solidFill>
              </a:rPr>
              <a:t>  </a:t>
            </a:r>
            <a:r>
              <a:rPr lang="es-CO" sz="4400" dirty="0" smtClean="0">
                <a:solidFill>
                  <a:schemeClr val="accent1">
                    <a:lumMod val="75000"/>
                  </a:schemeClr>
                </a:solidFill>
              </a:rPr>
              <a:t>0 5  </a:t>
            </a:r>
            <a:r>
              <a:rPr lang="es-CO" sz="4400" dirty="0" smtClean="0"/>
              <a:t>Arrojar escombros o residuos sólidos a humedales, páramos, bosques, entre otros ecosistemas y a fuentes de agua.</a:t>
            </a:r>
            <a:endParaRPr lang="es-ES_tradnl" sz="4400"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24577" name="Picture 1" descr="PLAN DE ACCION 104"/>
          <p:cNvPicPr>
            <a:picLocks noChangeAspect="1" noChangeArrowheads="1"/>
          </p:cNvPicPr>
          <p:nvPr/>
        </p:nvPicPr>
        <p:blipFill>
          <a:blip r:embed="rId2" cstate="print"/>
          <a:srcRect/>
          <a:stretch>
            <a:fillRect/>
          </a:stretch>
        </p:blipFill>
        <p:spPr bwMode="auto">
          <a:xfrm>
            <a:off x="2071670" y="3929066"/>
            <a:ext cx="4714908" cy="25939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785794"/>
          </a:xfrm>
        </p:spPr>
        <p:txBody>
          <a:bodyPr>
            <a:normAutofit fontScale="90000"/>
          </a:bodyPr>
          <a:lstStyle/>
          <a:p>
            <a:r>
              <a:rPr lang="es-ES_tradnl" dirty="0" smtClean="0"/>
              <a:t>          INFRACCIONES</a:t>
            </a:r>
            <a:endParaRPr lang="es-ES_tradnl" dirty="0"/>
          </a:p>
        </p:txBody>
      </p:sp>
      <p:sp>
        <p:nvSpPr>
          <p:cNvPr id="3" name="2 Marcador de contenido"/>
          <p:cNvSpPr>
            <a:spLocks noGrp="1"/>
          </p:cNvSpPr>
          <p:nvPr>
            <p:ph idx="1"/>
          </p:nvPr>
        </p:nvSpPr>
        <p:spPr>
          <a:xfrm>
            <a:off x="0" y="714356"/>
            <a:ext cx="8229600" cy="5110178"/>
          </a:xfrm>
        </p:spPr>
        <p:txBody>
          <a:bodyPr>
            <a:normAutofit/>
          </a:bodyPr>
          <a:lstStyle/>
          <a:p>
            <a:pPr>
              <a:buNone/>
            </a:pPr>
            <a:r>
              <a:rPr lang="es-CO" dirty="0" smtClean="0">
                <a:solidFill>
                  <a:schemeClr val="accent1">
                    <a:lumMod val="75000"/>
                  </a:schemeClr>
                </a:solidFill>
              </a:rPr>
              <a:t>  </a:t>
            </a:r>
            <a:r>
              <a:rPr lang="es-CO" sz="4400" dirty="0" smtClean="0">
                <a:solidFill>
                  <a:schemeClr val="accent1">
                    <a:lumMod val="75000"/>
                  </a:schemeClr>
                </a:solidFill>
              </a:rPr>
              <a:t>0 6 </a:t>
            </a:r>
            <a:r>
              <a:rPr lang="es-CO" sz="3500" dirty="0" smtClean="0"/>
              <a:t>Extraer parcial o totalmente, el contenido de las bolsas y recipientes para los residuos sólidos, una vez presentados para su recolección, infringiendo las disposiciones sobre recuperación y aprovechamiento previstas en el Decreto 1713 de 2002</a:t>
            </a:r>
            <a:r>
              <a:rPr lang="es-CO" sz="4300" dirty="0" smtClean="0"/>
              <a:t>.</a:t>
            </a:r>
            <a:endParaRPr lang="es-ES_tradnl" sz="4300" dirty="0"/>
          </a:p>
        </p:txBody>
      </p:sp>
      <p:pic>
        <p:nvPicPr>
          <p:cNvPr id="6" name="Picture 2" descr="C:\Documents and Settings\Administrador\Mis documentos\MAGNOLIA 2011\PLAGUICIDAS\fotos\SAM_1219.JPG"/>
          <p:cNvPicPr>
            <a:picLocks noChangeAspect="1" noChangeArrowheads="1"/>
          </p:cNvPicPr>
          <p:nvPr/>
        </p:nvPicPr>
        <p:blipFill>
          <a:blip r:embed="rId2" cstate="print"/>
          <a:srcRect/>
          <a:stretch>
            <a:fillRect/>
          </a:stretch>
        </p:blipFill>
        <p:spPr bwMode="auto">
          <a:xfrm>
            <a:off x="3214678" y="4786322"/>
            <a:ext cx="2786050" cy="207167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dor\Mis documentos\MAGNOLIA 2011\PLAGUICIDAS\fotos\SAM_1103.JPG"/>
          <p:cNvPicPr>
            <a:picLocks noGrp="1" noChangeAspect="1" noChangeArrowheads="1"/>
          </p:cNvPicPr>
          <p:nvPr>
            <p:ph idx="1"/>
          </p:nvPr>
        </p:nvPicPr>
        <p:blipFill>
          <a:blip r:embed="rId2" cstate="print"/>
          <a:srcRect/>
          <a:stretch>
            <a:fillRect/>
          </a:stretch>
        </p:blipFill>
        <p:spPr bwMode="auto">
          <a:xfrm>
            <a:off x="2428860" y="3857628"/>
            <a:ext cx="5138203" cy="2824162"/>
          </a:xfrm>
          <a:prstGeom prst="rect">
            <a:avLst/>
          </a:prstGeom>
          <a:noFill/>
        </p:spPr>
      </p:pic>
      <p:sp>
        <p:nvSpPr>
          <p:cNvPr id="5" name="1 Título"/>
          <p:cNvSpPr>
            <a:spLocks noGrp="1"/>
          </p:cNvSpPr>
          <p:nvPr>
            <p:ph type="title"/>
          </p:nvPr>
        </p:nvSpPr>
        <p:spPr>
          <a:xfrm>
            <a:off x="357158" y="0"/>
            <a:ext cx="8229600" cy="714356"/>
          </a:xfrm>
        </p:spPr>
        <p:txBody>
          <a:bodyPr>
            <a:normAutofit fontScale="90000"/>
          </a:bodyPr>
          <a:lstStyle/>
          <a:p>
            <a:r>
              <a:rPr lang="es-ES_tradnl" dirty="0" smtClean="0"/>
              <a:t>          INFRACCIONES</a:t>
            </a:r>
            <a:endParaRPr lang="es-ES_tradnl" dirty="0"/>
          </a:p>
        </p:txBody>
      </p:sp>
      <p:sp>
        <p:nvSpPr>
          <p:cNvPr id="7" name="2 Marcador de contenido"/>
          <p:cNvSpPr txBox="1">
            <a:spLocks/>
          </p:cNvSpPr>
          <p:nvPr/>
        </p:nvSpPr>
        <p:spPr>
          <a:xfrm>
            <a:off x="285720" y="714356"/>
            <a:ext cx="8229600" cy="511017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CO" sz="2600" b="0"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es-CO" sz="4400" b="0" i="0" u="none" strike="noStrike" kern="1200" cap="none" spc="0" normalizeH="0" baseline="0" noProof="0" dirty="0" smtClean="0">
                <a:ln>
                  <a:noFill/>
                </a:ln>
                <a:solidFill>
                  <a:schemeClr val="accent1">
                    <a:lumMod val="75000"/>
                  </a:schemeClr>
                </a:solidFill>
                <a:effectLst/>
                <a:uLnTx/>
                <a:uFillTx/>
                <a:latin typeface="+mn-lt"/>
                <a:ea typeface="+mn-ea"/>
                <a:cs typeface="+mn-cs"/>
              </a:rPr>
              <a:t>0 </a:t>
            </a:r>
            <a:r>
              <a:rPr kumimoji="0" lang="es-CO" sz="3200" b="0" i="0" u="none" strike="noStrike" kern="1200" cap="none" spc="0" normalizeH="0" baseline="0" noProof="0" dirty="0" smtClean="0">
                <a:ln>
                  <a:noFill/>
                </a:ln>
                <a:solidFill>
                  <a:schemeClr val="accent1">
                    <a:lumMod val="75000"/>
                  </a:schemeClr>
                </a:solidFill>
                <a:effectLst/>
                <a:uLnTx/>
                <a:uFillTx/>
                <a:latin typeface="+mn-lt"/>
                <a:ea typeface="+mn-ea"/>
                <a:cs typeface="+mn-cs"/>
              </a:rPr>
              <a:t>7</a:t>
            </a:r>
            <a:r>
              <a:rPr kumimoji="0" lang="es-CO" sz="3200" b="0" i="0" u="none" strike="noStrike" kern="1200" cap="none" spc="0" normalizeH="0" noProof="0" dirty="0" smtClean="0">
                <a:ln>
                  <a:noFill/>
                </a:ln>
                <a:solidFill>
                  <a:schemeClr val="accent1">
                    <a:lumMod val="75000"/>
                  </a:schemeClr>
                </a:solidFill>
                <a:effectLst/>
                <a:uLnTx/>
                <a:uFillTx/>
                <a:latin typeface="+mn-lt"/>
                <a:ea typeface="+mn-ea"/>
                <a:cs typeface="+mn-cs"/>
              </a:rPr>
              <a:t> </a:t>
            </a:r>
            <a:r>
              <a:rPr kumimoji="0" lang="es-CO" sz="3200" b="0" i="0" u="none" strike="noStrike" kern="1200" cap="none" spc="0" normalizeH="0" noProof="0" dirty="0" smtClean="0">
                <a:ln>
                  <a:noFill/>
                </a:ln>
                <a:effectLst/>
                <a:uLnTx/>
                <a:uFillTx/>
                <a:latin typeface="+mn-lt"/>
                <a:ea typeface="+mn-ea"/>
                <a:cs typeface="+mn-cs"/>
              </a:rPr>
              <a:t>Presentar para la recolección dentro de los residuos domésticos animales muertos o sus partes, diferentes a los residuos de alimentos, en desconocimiento de las normas sobre recolección de animales muertos previstas en el decreto 1713 de 2002</a:t>
            </a:r>
            <a:endParaRPr kumimoji="0" lang="es-ES_tradnl" sz="3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a:xfrm>
            <a:off x="457200" y="1214422"/>
            <a:ext cx="8229600" cy="5110178"/>
          </a:xfrm>
        </p:spPr>
        <p:txBody>
          <a:bodyPr>
            <a:normAutofit/>
          </a:bodyPr>
          <a:lstStyle/>
          <a:p>
            <a:pPr>
              <a:buNone/>
            </a:pPr>
            <a:r>
              <a:rPr lang="es-CO" dirty="0" smtClean="0">
                <a:solidFill>
                  <a:schemeClr val="accent1">
                    <a:lumMod val="75000"/>
                  </a:schemeClr>
                </a:solidFill>
              </a:rPr>
              <a:t>  </a:t>
            </a:r>
            <a:r>
              <a:rPr lang="es-CO" sz="4400" dirty="0" smtClean="0">
                <a:solidFill>
                  <a:schemeClr val="accent1">
                    <a:lumMod val="75000"/>
                  </a:schemeClr>
                </a:solidFill>
              </a:rPr>
              <a:t>0 8 </a:t>
            </a:r>
            <a:r>
              <a:rPr lang="es-CO" sz="3200" dirty="0" smtClean="0"/>
              <a:t>Dificultar la actividad de barrido y recolección de residuos sólidos o de escombros</a:t>
            </a:r>
          </a:p>
          <a:p>
            <a:pPr>
              <a:buNone/>
            </a:pPr>
            <a:endParaRPr lang="es-CO" sz="4400" dirty="0" smtClean="0"/>
          </a:p>
          <a:p>
            <a:pPr>
              <a:buNone/>
            </a:pPr>
            <a:endParaRPr lang="es-ES_tradnl" sz="4400" dirty="0"/>
          </a:p>
        </p:txBody>
      </p:sp>
      <p:pic>
        <p:nvPicPr>
          <p:cNvPr id="4" name="Imagen 19" descr="BARRIDO DE VIAS"/>
          <p:cNvPicPr>
            <a:picLocks noChangeAspect="1" noChangeArrowheads="1"/>
          </p:cNvPicPr>
          <p:nvPr/>
        </p:nvPicPr>
        <p:blipFill>
          <a:blip r:embed="rId2" cstate="print"/>
          <a:srcRect r="34000" b="46155"/>
          <a:stretch>
            <a:fillRect/>
          </a:stretch>
        </p:blipFill>
        <p:spPr bwMode="auto">
          <a:xfrm>
            <a:off x="2714612" y="3071810"/>
            <a:ext cx="4500594"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a:xfrm>
            <a:off x="457200" y="1357298"/>
            <a:ext cx="8229600" cy="4967302"/>
          </a:xfrm>
        </p:spPr>
        <p:txBody>
          <a:bodyPr>
            <a:normAutofit/>
          </a:bodyPr>
          <a:lstStyle/>
          <a:p>
            <a:pPr>
              <a:buNone/>
            </a:pPr>
            <a:r>
              <a:rPr lang="es-CO" dirty="0" smtClean="0"/>
              <a:t>  </a:t>
            </a:r>
            <a:r>
              <a:rPr lang="es-CO" sz="4400" dirty="0" smtClean="0">
                <a:solidFill>
                  <a:schemeClr val="accent1">
                    <a:lumMod val="75000"/>
                  </a:schemeClr>
                </a:solidFill>
              </a:rPr>
              <a:t>0 9 </a:t>
            </a:r>
            <a:r>
              <a:rPr lang="es-CO" sz="3200" dirty="0" smtClean="0"/>
              <a:t>Almacenar materiales y residuos de obras de construcción o de demoliciones en vías y/o áreas públicas</a:t>
            </a:r>
            <a:endParaRPr lang="es-ES_tradnl" sz="3200" dirty="0"/>
          </a:p>
        </p:txBody>
      </p:sp>
      <p:pic>
        <p:nvPicPr>
          <p:cNvPr id="4" name="Picture 3" descr="C:\Documents and Settings\Administrador\Mis documentos\MAGNOLIA 2011\PLAGUICIDAS\fotos\SAM_0754.JPG"/>
          <p:cNvPicPr>
            <a:picLocks noChangeAspect="1" noChangeArrowheads="1"/>
          </p:cNvPicPr>
          <p:nvPr/>
        </p:nvPicPr>
        <p:blipFill>
          <a:blip r:embed="rId2" cstate="print"/>
          <a:srcRect/>
          <a:stretch>
            <a:fillRect/>
          </a:stretch>
        </p:blipFill>
        <p:spPr bwMode="auto">
          <a:xfrm>
            <a:off x="2214546" y="3571876"/>
            <a:ext cx="3901440" cy="26403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a:xfrm>
            <a:off x="357158" y="1285860"/>
            <a:ext cx="8229600" cy="4389120"/>
          </a:xfrm>
        </p:spPr>
        <p:txBody>
          <a:bodyPr>
            <a:normAutofit/>
          </a:bodyPr>
          <a:lstStyle/>
          <a:p>
            <a:pPr>
              <a:buNone/>
            </a:pPr>
            <a:r>
              <a:rPr lang="es-CO" dirty="0" smtClean="0">
                <a:solidFill>
                  <a:schemeClr val="accent1">
                    <a:lumMod val="75000"/>
                  </a:schemeClr>
                </a:solidFill>
              </a:rPr>
              <a:t>  </a:t>
            </a:r>
            <a:r>
              <a:rPr lang="es-CO" sz="4400" dirty="0" smtClean="0">
                <a:solidFill>
                  <a:schemeClr val="accent1">
                    <a:lumMod val="75000"/>
                  </a:schemeClr>
                </a:solidFill>
              </a:rPr>
              <a:t>10 </a:t>
            </a:r>
            <a:r>
              <a:rPr lang="es-CO" sz="3200" dirty="0" smtClean="0"/>
              <a:t>Realizar quema de residuos sólidos y/o escombros sin los controles y autorizaciones establecidos por la normatividad vigente. </a:t>
            </a:r>
          </a:p>
          <a:p>
            <a:pPr>
              <a:buNone/>
            </a:pPr>
            <a:endParaRPr lang="es-ES_tradnl" sz="4400" dirty="0"/>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20481" name="Picture 1" descr="AGUAS CLARAS (16)"/>
          <p:cNvPicPr>
            <a:picLocks noChangeAspect="1" noChangeArrowheads="1"/>
          </p:cNvPicPr>
          <p:nvPr/>
        </p:nvPicPr>
        <p:blipFill>
          <a:blip r:embed="rId2" cstate="print"/>
          <a:srcRect l="23362"/>
          <a:stretch>
            <a:fillRect/>
          </a:stretch>
        </p:blipFill>
        <p:spPr bwMode="auto">
          <a:xfrm>
            <a:off x="1928794" y="3429000"/>
            <a:ext cx="5286412" cy="27146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a:xfrm>
            <a:off x="0" y="1071546"/>
            <a:ext cx="8229600" cy="4389120"/>
          </a:xfrm>
        </p:spPr>
        <p:txBody>
          <a:bodyPr>
            <a:normAutofit/>
          </a:bodyPr>
          <a:lstStyle/>
          <a:p>
            <a:pPr>
              <a:buNone/>
            </a:pPr>
            <a:r>
              <a:rPr lang="es-CO" dirty="0" smtClean="0">
                <a:solidFill>
                  <a:schemeClr val="accent1">
                    <a:lumMod val="75000"/>
                  </a:schemeClr>
                </a:solidFill>
              </a:rPr>
              <a:t>  </a:t>
            </a:r>
            <a:r>
              <a:rPr lang="es-CO" sz="4400" dirty="0" smtClean="0">
                <a:solidFill>
                  <a:schemeClr val="accent1">
                    <a:lumMod val="75000"/>
                  </a:schemeClr>
                </a:solidFill>
              </a:rPr>
              <a:t>11  </a:t>
            </a:r>
            <a:r>
              <a:rPr lang="es-CO" sz="3200" dirty="0" smtClean="0"/>
              <a:t>Instalar cajas de almacenamiento, unidades de almacenamiento, canastillas o cestas de almacenamiento, sin el lleno de los requisitos establecidos en el Decreto 1713 de 2002.</a:t>
            </a:r>
            <a:endParaRPr lang="es-ES_tradnl" sz="3200" dirty="0"/>
          </a:p>
        </p:txBody>
      </p:sp>
      <p:pic>
        <p:nvPicPr>
          <p:cNvPr id="7" name="Imagen 2" descr="C:\Documents and Settings\Administrador\Escritorio\fotos MARZO Y ABRIL\100DICAM\DSCI0208.JPG"/>
          <p:cNvPicPr>
            <a:picLocks noChangeAspect="1" noChangeArrowheads="1"/>
          </p:cNvPicPr>
          <p:nvPr/>
        </p:nvPicPr>
        <p:blipFill>
          <a:blip r:embed="rId2" cstate="print">
            <a:lum bright="40000"/>
          </a:blip>
          <a:srcRect/>
          <a:stretch>
            <a:fillRect/>
          </a:stretch>
        </p:blipFill>
        <p:spPr bwMode="auto">
          <a:xfrm>
            <a:off x="3071802" y="3500438"/>
            <a:ext cx="2928958"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p:txBody>
          <a:bodyPr>
            <a:normAutofit/>
          </a:bodyPr>
          <a:lstStyle/>
          <a:p>
            <a:pPr>
              <a:buNone/>
            </a:pPr>
            <a:r>
              <a:rPr lang="es-CO" dirty="0" smtClean="0">
                <a:solidFill>
                  <a:schemeClr val="accent1">
                    <a:lumMod val="75000"/>
                  </a:schemeClr>
                </a:solidFill>
              </a:rPr>
              <a:t>  </a:t>
            </a:r>
            <a:r>
              <a:rPr lang="es-CO" sz="4400" dirty="0" smtClean="0">
                <a:solidFill>
                  <a:schemeClr val="accent1">
                    <a:lumMod val="75000"/>
                  </a:schemeClr>
                </a:solidFill>
              </a:rPr>
              <a:t>12 </a:t>
            </a:r>
            <a:r>
              <a:rPr lang="es-CO" sz="3500" dirty="0" smtClean="0"/>
              <a:t>Hacer limpieza de cualquier objeto en vías públicas, causando acumulación o esparcimiento de residuos sólidos o dejar esparcidos en el espacio público los residuos presentados por los usuarios para la recolección</a:t>
            </a:r>
            <a:r>
              <a:rPr lang="es-CO" sz="4400" dirty="0" smtClean="0"/>
              <a:t>. </a:t>
            </a:r>
            <a:endParaRPr lang="es-ES_tradnl" sz="4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a:xfrm>
            <a:off x="357158" y="1000108"/>
            <a:ext cx="8229600" cy="4389120"/>
          </a:xfrm>
        </p:spPr>
        <p:txBody>
          <a:bodyPr>
            <a:normAutofit/>
          </a:bodyPr>
          <a:lstStyle/>
          <a:p>
            <a:pPr>
              <a:buNone/>
            </a:pPr>
            <a:r>
              <a:rPr lang="es-CO" dirty="0" smtClean="0">
                <a:solidFill>
                  <a:schemeClr val="accent1">
                    <a:lumMod val="75000"/>
                  </a:schemeClr>
                </a:solidFill>
              </a:rPr>
              <a:t>  </a:t>
            </a:r>
            <a:r>
              <a:rPr lang="es-CO" sz="4400" dirty="0" smtClean="0">
                <a:solidFill>
                  <a:schemeClr val="accent1">
                    <a:lumMod val="75000"/>
                  </a:schemeClr>
                </a:solidFill>
              </a:rPr>
              <a:t>13 </a:t>
            </a:r>
            <a:r>
              <a:rPr lang="es-CO" sz="3200" dirty="0" smtClean="0"/>
              <a:t>Permitir la deposición de eses fecales de mascotas y demás animales en prados y sitios no adecuados, sin la recolección debida.</a:t>
            </a:r>
            <a:endParaRPr lang="es-ES_tradnl" sz="3200" dirty="0"/>
          </a:p>
        </p:txBody>
      </p:sp>
      <p:pic>
        <p:nvPicPr>
          <p:cNvPr id="1026" name="Picture 2" descr="C:\Documents and Settings\Administrador\Mis documentos\Mis imágenes\SEMANA AMBIENTAL\DSCI1704.JPG"/>
          <p:cNvPicPr>
            <a:picLocks noChangeAspect="1" noChangeArrowheads="1"/>
          </p:cNvPicPr>
          <p:nvPr/>
        </p:nvPicPr>
        <p:blipFill>
          <a:blip r:embed="rId2" cstate="print"/>
          <a:srcRect l="63942" t="63002"/>
          <a:stretch>
            <a:fillRect/>
          </a:stretch>
        </p:blipFill>
        <p:spPr bwMode="auto">
          <a:xfrm>
            <a:off x="5143504" y="3500438"/>
            <a:ext cx="3286148" cy="2643206"/>
          </a:xfrm>
          <a:prstGeom prst="rect">
            <a:avLst/>
          </a:prstGeom>
          <a:noFill/>
        </p:spPr>
      </p:pic>
      <p:pic>
        <p:nvPicPr>
          <p:cNvPr id="1027" name="Picture 3" descr="C:\Documents and Settings\Administrador\Mis documentos\Mis imágenes\SEMANA AMBIENTAL\DSCI1706.JPG"/>
          <p:cNvPicPr>
            <a:picLocks noChangeAspect="1" noChangeArrowheads="1"/>
          </p:cNvPicPr>
          <p:nvPr/>
        </p:nvPicPr>
        <p:blipFill>
          <a:blip r:embed="rId3" cstate="print"/>
          <a:srcRect l="37566" t="44231" r="36301" b="28846"/>
          <a:stretch>
            <a:fillRect/>
          </a:stretch>
        </p:blipFill>
        <p:spPr bwMode="auto">
          <a:xfrm>
            <a:off x="1214414" y="3429000"/>
            <a:ext cx="3357586" cy="271464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500042"/>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p:txBody>
          <a:bodyPr>
            <a:normAutofit/>
          </a:bodyPr>
          <a:lstStyle/>
          <a:p>
            <a:pPr>
              <a:buNone/>
            </a:pPr>
            <a:r>
              <a:rPr lang="es-CO" dirty="0" smtClean="0">
                <a:solidFill>
                  <a:schemeClr val="accent1">
                    <a:lumMod val="75000"/>
                  </a:schemeClr>
                </a:solidFill>
              </a:rPr>
              <a:t>  </a:t>
            </a:r>
            <a:r>
              <a:rPr lang="es-CO" sz="4400" dirty="0" smtClean="0">
                <a:solidFill>
                  <a:schemeClr val="accent1">
                    <a:lumMod val="75000"/>
                  </a:schemeClr>
                </a:solidFill>
              </a:rPr>
              <a:t>14 </a:t>
            </a:r>
            <a:r>
              <a:rPr lang="es-CO" sz="3200" dirty="0" smtClean="0"/>
              <a:t>No administrar con orden, limpieza e higiene los sitios donde se clasifica, comercializa y reciclan residuos sólidos.</a:t>
            </a:r>
          </a:p>
          <a:p>
            <a:pPr>
              <a:buNone/>
            </a:pPr>
            <a:endParaRPr lang="es-ES_tradnl" sz="4400" dirty="0"/>
          </a:p>
        </p:txBody>
      </p:sp>
      <p:pic>
        <p:nvPicPr>
          <p:cNvPr id="2050" name="Imagen 14" descr="P1200661"/>
          <p:cNvPicPr>
            <a:picLocks noChangeAspect="1" noChangeArrowheads="1"/>
          </p:cNvPicPr>
          <p:nvPr/>
        </p:nvPicPr>
        <p:blipFill>
          <a:blip r:embed="rId2" cstate="print"/>
          <a:srcRect/>
          <a:stretch>
            <a:fillRect/>
          </a:stretch>
        </p:blipFill>
        <p:spPr bwMode="auto">
          <a:xfrm>
            <a:off x="3214678" y="3929066"/>
            <a:ext cx="3429024"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8229600" cy="1143000"/>
          </a:xfrm>
        </p:spPr>
        <p:txBody>
          <a:bodyPr/>
          <a:lstStyle/>
          <a:p>
            <a:r>
              <a:rPr lang="es-ES_tradnl" dirty="0" smtClean="0"/>
              <a:t>   COMPARENDO AMBIENTAL</a:t>
            </a:r>
            <a:endParaRPr lang="es-ES_tradnl" dirty="0"/>
          </a:p>
        </p:txBody>
      </p:sp>
      <p:sp>
        <p:nvSpPr>
          <p:cNvPr id="3" name="2 Marcador de contenido"/>
          <p:cNvSpPr>
            <a:spLocks noGrp="1"/>
          </p:cNvSpPr>
          <p:nvPr>
            <p:ph idx="1"/>
          </p:nvPr>
        </p:nvSpPr>
        <p:spPr>
          <a:xfrm>
            <a:off x="457200" y="1142984"/>
            <a:ext cx="8229600" cy="4983179"/>
          </a:xfrm>
        </p:spPr>
        <p:txBody>
          <a:bodyPr>
            <a:normAutofit fontScale="70000" lnSpcReduction="20000"/>
          </a:bodyPr>
          <a:lstStyle/>
          <a:p>
            <a:pPr>
              <a:buNone/>
            </a:pPr>
            <a:r>
              <a:rPr lang="es-CO" dirty="0" smtClean="0"/>
              <a:t>   </a:t>
            </a:r>
          </a:p>
          <a:p>
            <a:pPr>
              <a:buNone/>
            </a:pPr>
            <a:endParaRPr lang="es-CO" dirty="0" smtClean="0"/>
          </a:p>
          <a:p>
            <a:pPr algn="just">
              <a:buNone/>
            </a:pPr>
            <a:r>
              <a:rPr lang="es-CO" sz="3200" dirty="0" smtClean="0"/>
              <a:t>    </a:t>
            </a:r>
            <a:r>
              <a:rPr lang="es-CO" sz="4600" dirty="0" smtClean="0"/>
              <a:t>El </a:t>
            </a:r>
            <a:r>
              <a:rPr lang="es-CO" sz="4600" dirty="0"/>
              <a:t>Comparendo ambiental es un instrumento que le permite generar una </a:t>
            </a:r>
            <a:r>
              <a:rPr lang="es-CO" sz="4600" dirty="0">
                <a:solidFill>
                  <a:srgbClr val="FF0000"/>
                </a:solidFill>
              </a:rPr>
              <a:t>cultura ciudadana </a:t>
            </a:r>
            <a:r>
              <a:rPr lang="es-CO" sz="4600" dirty="0"/>
              <a:t>para el adecuado manejo de los residuos sólidos y escombros, previendo la afectación del medio ambiente, la calidad de vida y la salud pública, mediante la imposición de </a:t>
            </a:r>
            <a:r>
              <a:rPr lang="es-CO" sz="4600" dirty="0">
                <a:solidFill>
                  <a:srgbClr val="FF0000"/>
                </a:solidFill>
              </a:rPr>
              <a:t>sanciones pedagógicas y económicas</a:t>
            </a:r>
            <a:r>
              <a:rPr lang="es-CO" sz="4600" dirty="0"/>
              <a:t> a las personas naturales o jurídicas que infrinjan la normatividad existente en materia de residuos sólidos. </a:t>
            </a:r>
            <a:endParaRPr lang="es-ES_tradnl" sz="4600" dirty="0"/>
          </a:p>
          <a:p>
            <a:pPr algn="just">
              <a:buNone/>
            </a:pPr>
            <a:endParaRPr lang="es-ES_tradnl" sz="4600" dirty="0"/>
          </a:p>
        </p:txBody>
      </p:sp>
      <p:sp>
        <p:nvSpPr>
          <p:cNvPr id="4" name="3 CuadroTexto"/>
          <p:cNvSpPr txBox="1"/>
          <p:nvPr/>
        </p:nvSpPr>
        <p:spPr>
          <a:xfrm>
            <a:off x="1500166" y="1285860"/>
            <a:ext cx="5715040" cy="461665"/>
          </a:xfrm>
          <a:prstGeom prst="rect">
            <a:avLst/>
          </a:prstGeom>
          <a:noFill/>
        </p:spPr>
        <p:txBody>
          <a:bodyPr wrap="square" rtlCol="0">
            <a:spAutoFit/>
          </a:bodyPr>
          <a:lstStyle/>
          <a:p>
            <a:pPr algn="ctr"/>
            <a:r>
              <a:rPr lang="es-ES_tradnl" sz="2400" dirty="0" smtClean="0">
                <a:solidFill>
                  <a:srgbClr val="FF0000"/>
                </a:solidFill>
              </a:rPr>
              <a:t>OBJETO Y ALCANCE</a:t>
            </a:r>
            <a:endParaRPr lang="es-ES_tradnl" sz="24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p:txBody>
          <a:bodyPr>
            <a:normAutofit/>
          </a:bodyPr>
          <a:lstStyle/>
          <a:p>
            <a:pPr>
              <a:buNone/>
            </a:pPr>
            <a:r>
              <a:rPr lang="es-CO" dirty="0" smtClean="0"/>
              <a:t> </a:t>
            </a:r>
            <a:r>
              <a:rPr lang="es-CO" dirty="0" smtClean="0">
                <a:solidFill>
                  <a:schemeClr val="accent1">
                    <a:lumMod val="75000"/>
                  </a:schemeClr>
                </a:solidFill>
              </a:rPr>
              <a:t> </a:t>
            </a:r>
            <a:r>
              <a:rPr lang="es-CO" sz="4400" dirty="0" smtClean="0">
                <a:solidFill>
                  <a:schemeClr val="accent1">
                    <a:lumMod val="75000"/>
                  </a:schemeClr>
                </a:solidFill>
              </a:rPr>
              <a:t>15 </a:t>
            </a:r>
            <a:r>
              <a:rPr lang="es-CO" sz="3200" dirty="0" smtClean="0"/>
              <a:t>Disponer desechos industriales, sin las medidas de seguridad necesarias o en sitios no autorizados por autoridad competente.</a:t>
            </a:r>
            <a:endParaRPr lang="es-ES_tradnl" sz="3200" dirty="0"/>
          </a:p>
        </p:txBody>
      </p:sp>
      <p:pic>
        <p:nvPicPr>
          <p:cNvPr id="5123" name="Picture 3" descr="C:\Documents and Settings\Administrador\Mis documentos\MAGNOLIA 2011\PLAGUICIDAS\fotos\SAM_1150.JPG"/>
          <p:cNvPicPr>
            <a:picLocks noChangeAspect="1" noChangeArrowheads="1"/>
          </p:cNvPicPr>
          <p:nvPr/>
        </p:nvPicPr>
        <p:blipFill>
          <a:blip r:embed="rId2" cstate="print"/>
          <a:srcRect/>
          <a:stretch>
            <a:fillRect/>
          </a:stretch>
        </p:blipFill>
        <p:spPr bwMode="auto">
          <a:xfrm>
            <a:off x="2643174" y="3857628"/>
            <a:ext cx="4305296" cy="265746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a:xfrm>
            <a:off x="500034" y="1214422"/>
            <a:ext cx="8229600" cy="4389120"/>
          </a:xfrm>
        </p:spPr>
        <p:txBody>
          <a:bodyPr>
            <a:normAutofit/>
          </a:bodyPr>
          <a:lstStyle/>
          <a:p>
            <a:pPr>
              <a:buNone/>
            </a:pPr>
            <a:r>
              <a:rPr lang="es-CO" dirty="0" smtClean="0">
                <a:solidFill>
                  <a:schemeClr val="accent1">
                    <a:lumMod val="75000"/>
                  </a:schemeClr>
                </a:solidFill>
              </a:rPr>
              <a:t>  </a:t>
            </a:r>
            <a:r>
              <a:rPr lang="es-CO" sz="4400" dirty="0" smtClean="0">
                <a:solidFill>
                  <a:schemeClr val="accent1">
                    <a:lumMod val="75000"/>
                  </a:schemeClr>
                </a:solidFill>
              </a:rPr>
              <a:t>16 </a:t>
            </a:r>
            <a:r>
              <a:rPr lang="es-CO" sz="3200" dirty="0" smtClean="0"/>
              <a:t>No recoger los residuos sólidos o escombros en los horarios establecidos por la empresa recolectora, salvo información previa debidamente publicitada, informada y justificada, en los términos del artículo 37 Decreto 1713 de 2002.</a:t>
            </a:r>
          </a:p>
          <a:p>
            <a:pPr>
              <a:buNone/>
            </a:pPr>
            <a:endParaRPr lang="es-ES_tradnl" sz="3200" dirty="0"/>
          </a:p>
        </p:txBody>
      </p:sp>
      <p:pic>
        <p:nvPicPr>
          <p:cNvPr id="4" name="Picture 2" descr="E:\DSC_7035.JPG"/>
          <p:cNvPicPr>
            <a:picLocks noChangeAspect="1" noChangeArrowheads="1"/>
          </p:cNvPicPr>
          <p:nvPr/>
        </p:nvPicPr>
        <p:blipFill>
          <a:blip r:embed="rId2" cstate="print"/>
          <a:srcRect/>
          <a:stretch>
            <a:fillRect/>
          </a:stretch>
        </p:blipFill>
        <p:spPr bwMode="auto">
          <a:xfrm>
            <a:off x="2500298" y="4429132"/>
            <a:ext cx="4693069" cy="24288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a:xfrm>
            <a:off x="357158" y="1357298"/>
            <a:ext cx="8229600" cy="4389120"/>
          </a:xfrm>
        </p:spPr>
        <p:txBody>
          <a:bodyPr>
            <a:normAutofit/>
          </a:bodyPr>
          <a:lstStyle/>
          <a:p>
            <a:pPr>
              <a:buNone/>
            </a:pPr>
            <a:r>
              <a:rPr lang="es-CO" dirty="0" smtClean="0">
                <a:solidFill>
                  <a:schemeClr val="accent1">
                    <a:lumMod val="75000"/>
                  </a:schemeClr>
                </a:solidFill>
              </a:rPr>
              <a:t>  </a:t>
            </a:r>
            <a:r>
              <a:rPr lang="es-CO" sz="4400" dirty="0" smtClean="0">
                <a:solidFill>
                  <a:schemeClr val="accent1">
                    <a:lumMod val="75000"/>
                  </a:schemeClr>
                </a:solidFill>
              </a:rPr>
              <a:t>17 </a:t>
            </a:r>
            <a:r>
              <a:rPr lang="es-CO" sz="3200" dirty="0" smtClean="0"/>
              <a:t>Arrojar basuras al espacio público desde un vehículo automotor o de tracción animal o humana, estacionado o en movimiento. </a:t>
            </a:r>
            <a:endParaRPr lang="es-ES_tradnl" sz="3200" dirty="0"/>
          </a:p>
        </p:txBody>
      </p:sp>
      <p:pic>
        <p:nvPicPr>
          <p:cNvPr id="10242" name="Picture 2" descr="C:\Documents and Settings\Administrador\Mis documentos\MAGNOLIA 2011\PLAGUICIDAS\fotos\SAM_1394.JPG"/>
          <p:cNvPicPr>
            <a:picLocks noChangeAspect="1" noChangeArrowheads="1"/>
          </p:cNvPicPr>
          <p:nvPr/>
        </p:nvPicPr>
        <p:blipFill>
          <a:blip r:embed="rId2" cstate="print"/>
          <a:srcRect/>
          <a:stretch>
            <a:fillRect/>
          </a:stretch>
        </p:blipFill>
        <p:spPr bwMode="auto">
          <a:xfrm>
            <a:off x="2500298" y="3214686"/>
            <a:ext cx="3571900" cy="242889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a:xfrm>
            <a:off x="571472" y="1142984"/>
            <a:ext cx="8229600" cy="4389120"/>
          </a:xfrm>
        </p:spPr>
        <p:txBody>
          <a:bodyPr>
            <a:normAutofit/>
          </a:bodyPr>
          <a:lstStyle/>
          <a:p>
            <a:pPr>
              <a:buNone/>
            </a:pPr>
            <a:r>
              <a:rPr lang="es-CO" dirty="0" smtClean="0">
                <a:solidFill>
                  <a:schemeClr val="accent1">
                    <a:lumMod val="75000"/>
                  </a:schemeClr>
                </a:solidFill>
              </a:rPr>
              <a:t>  </a:t>
            </a:r>
            <a:r>
              <a:rPr lang="es-CO" sz="4400" dirty="0" smtClean="0">
                <a:solidFill>
                  <a:schemeClr val="accent1">
                    <a:lumMod val="75000"/>
                  </a:schemeClr>
                </a:solidFill>
              </a:rPr>
              <a:t>18 </a:t>
            </a:r>
            <a:r>
              <a:rPr lang="es-CO" sz="3200" dirty="0" smtClean="0"/>
              <a:t>Entregar o recibir residuos sólidos o escombros para la movilización en vehículos no aptos según la normatividad vigente. </a:t>
            </a:r>
            <a:endParaRPr lang="es-ES_tradnl" sz="3200" dirty="0"/>
          </a:p>
        </p:txBody>
      </p:sp>
      <p:pic>
        <p:nvPicPr>
          <p:cNvPr id="4" name="Picture 4" descr="DSCI1130"/>
          <p:cNvPicPr>
            <a:picLocks noChangeAspect="1" noChangeArrowheads="1"/>
          </p:cNvPicPr>
          <p:nvPr/>
        </p:nvPicPr>
        <p:blipFill>
          <a:blip r:embed="rId2" cstate="print"/>
          <a:srcRect/>
          <a:stretch>
            <a:fillRect/>
          </a:stretch>
        </p:blipFill>
        <p:spPr bwMode="auto">
          <a:xfrm>
            <a:off x="1857356" y="3643314"/>
            <a:ext cx="3929090" cy="2681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Administrador\Mis documentos\MAGNOLIA 2011\PLAGUICIDAS\fotos\SAM_1080.JPG"/>
          <p:cNvPicPr>
            <a:picLocks noChangeAspect="1" noChangeArrowheads="1"/>
          </p:cNvPicPr>
          <p:nvPr/>
        </p:nvPicPr>
        <p:blipFill>
          <a:blip r:embed="rId2" cstate="print"/>
          <a:srcRect/>
          <a:stretch>
            <a:fillRect/>
          </a:stretch>
        </p:blipFill>
        <p:spPr bwMode="auto">
          <a:xfrm>
            <a:off x="2071670" y="3500438"/>
            <a:ext cx="5072098" cy="3071810"/>
          </a:xfrm>
          <a:prstGeom prst="rect">
            <a:avLst/>
          </a:prstGeom>
          <a:noFill/>
        </p:spPr>
      </p:pic>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a:xfrm>
            <a:off x="457200" y="1428736"/>
            <a:ext cx="8229600" cy="5143536"/>
          </a:xfrm>
        </p:spPr>
        <p:txBody>
          <a:bodyPr>
            <a:normAutofit/>
          </a:bodyPr>
          <a:lstStyle/>
          <a:p>
            <a:r>
              <a:rPr lang="es-CO" dirty="0" smtClean="0"/>
              <a:t> </a:t>
            </a:r>
            <a:r>
              <a:rPr lang="es-CO" dirty="0" smtClean="0">
                <a:solidFill>
                  <a:schemeClr val="accent1">
                    <a:lumMod val="75000"/>
                  </a:schemeClr>
                </a:solidFill>
              </a:rPr>
              <a:t> </a:t>
            </a:r>
            <a:r>
              <a:rPr lang="es-ES" sz="4400" b="1" dirty="0" smtClean="0">
                <a:solidFill>
                  <a:srgbClr val="0070C0"/>
                </a:solidFill>
              </a:rPr>
              <a:t>19 </a:t>
            </a:r>
            <a:r>
              <a:rPr lang="es-ES" sz="4400" b="1" dirty="0">
                <a:solidFill>
                  <a:srgbClr val="0070C0"/>
                </a:solidFill>
              </a:rPr>
              <a:t>-Almacenar materiales y residuos de obras de construcción o de demoliciones en vías y/o áreas públicas.</a:t>
            </a:r>
            <a:endParaRPr lang="es-ES" sz="4400" dirty="0">
              <a:solidFill>
                <a:srgbClr val="0070C0"/>
              </a:solidFill>
            </a:endParaRPr>
          </a:p>
          <a:p>
            <a:r>
              <a:rPr lang="es-ES" sz="4400" dirty="0">
                <a:solidFill>
                  <a:srgbClr val="0070C0"/>
                </a:solidFill>
              </a:rPr>
              <a:t> </a:t>
            </a:r>
          </a:p>
          <a:p>
            <a:pPr>
              <a:buNone/>
            </a:pPr>
            <a:endParaRPr lang="es-ES_tradnl"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0"/>
            <a:ext cx="8229600" cy="6324600"/>
          </a:xfrm>
        </p:spPr>
        <p:txBody>
          <a:bodyPr>
            <a:normAutofit/>
          </a:bodyPr>
          <a:lstStyle/>
          <a:p>
            <a:r>
              <a:rPr lang="es-CO" sz="3600" b="1" dirty="0" smtClean="0">
                <a:solidFill>
                  <a:schemeClr val="accent1">
                    <a:lumMod val="75000"/>
                  </a:schemeClr>
                </a:solidFill>
              </a:rPr>
              <a:t>Parágrafo 1. </a:t>
            </a:r>
            <a:r>
              <a:rPr lang="es-CO" sz="3600" dirty="0" smtClean="0"/>
              <a:t>Para los efectos del presente artículo, se tendrá en cuenta lo ordenado por la Sentencia C- 793 del 4 de noviembre de 2009, de la Honorable Corte Constitucional, en el sentido de que "la imposición del Comparendo Ambiental no podrá impedir el ejercicio efectivo de la actividad realizada por los recicladores".</a:t>
            </a:r>
            <a:endParaRPr lang="es-ES_tradnl" sz="3600" dirty="0" smtClean="0"/>
          </a:p>
          <a:p>
            <a:endParaRPr lang="es-ES_tradnl" sz="3600" dirty="0"/>
          </a:p>
        </p:txBody>
      </p:sp>
      <p:pic>
        <p:nvPicPr>
          <p:cNvPr id="4" name="3 Imagen" descr="D:\sony\DSC03614.JPG"/>
          <p:cNvPicPr/>
          <p:nvPr/>
        </p:nvPicPr>
        <p:blipFill>
          <a:blip r:embed="rId2" cstate="print"/>
          <a:srcRect/>
          <a:stretch>
            <a:fillRect/>
          </a:stretch>
        </p:blipFill>
        <p:spPr bwMode="auto">
          <a:xfrm>
            <a:off x="6238875" y="4429132"/>
            <a:ext cx="2905125" cy="2428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857232"/>
          </a:xfrm>
        </p:spPr>
        <p:txBody>
          <a:bodyPr>
            <a:normAutofit/>
          </a:bodyPr>
          <a:lstStyle/>
          <a:p>
            <a:r>
              <a:rPr lang="es-ES_tradnl" sz="3600" dirty="0" smtClean="0"/>
              <a:t>SANCIONES PERSONA NATURAL</a:t>
            </a:r>
            <a:endParaRPr lang="es-ES_tradnl" sz="3600" dirty="0"/>
          </a:p>
        </p:txBody>
      </p:sp>
      <p:sp>
        <p:nvSpPr>
          <p:cNvPr id="3" name="2 Marcador de contenido"/>
          <p:cNvSpPr>
            <a:spLocks noGrp="1"/>
          </p:cNvSpPr>
          <p:nvPr>
            <p:ph idx="1"/>
          </p:nvPr>
        </p:nvSpPr>
        <p:spPr>
          <a:xfrm>
            <a:off x="457200" y="1285860"/>
            <a:ext cx="8229600" cy="5038740"/>
          </a:xfrm>
        </p:spPr>
        <p:txBody>
          <a:bodyPr/>
          <a:lstStyle/>
          <a:p>
            <a:pPr>
              <a:buNone/>
            </a:pPr>
            <a:r>
              <a:rPr lang="es-ES_tradnl" sz="2800" dirty="0" smtClean="0">
                <a:solidFill>
                  <a:schemeClr val="accent1">
                    <a:lumMod val="75000"/>
                  </a:schemeClr>
                </a:solidFill>
              </a:rPr>
              <a:t>1. </a:t>
            </a:r>
            <a:r>
              <a:rPr lang="es-CO" sz="2800" dirty="0" smtClean="0"/>
              <a:t>Citación al infractor para que reciba educación ambiental, durante cuatro (4) horas por parte de funcionarios pertenecientes a la Unidad de Gestión Ambiental UGAM o en quien esta delegue</a:t>
            </a:r>
            <a:endParaRPr lang="es-ES_tradnl" sz="2800" dirty="0"/>
          </a:p>
        </p:txBody>
      </p:sp>
      <p:pic>
        <p:nvPicPr>
          <p:cNvPr id="4" name="3 Imagen" descr="D:\100DICAM\DSCI0020.JPG"/>
          <p:cNvPicPr/>
          <p:nvPr/>
        </p:nvPicPr>
        <p:blipFill>
          <a:blip r:embed="rId2" cstate="print"/>
          <a:srcRect/>
          <a:stretch>
            <a:fillRect/>
          </a:stretch>
        </p:blipFill>
        <p:spPr bwMode="auto">
          <a:xfrm>
            <a:off x="2357422" y="3286124"/>
            <a:ext cx="4429156"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785794"/>
          </a:xfrm>
        </p:spPr>
        <p:txBody>
          <a:bodyPr>
            <a:normAutofit fontScale="90000"/>
          </a:bodyPr>
          <a:lstStyle/>
          <a:p>
            <a:r>
              <a:rPr lang="es-ES_tradnl" dirty="0" smtClean="0"/>
              <a:t>SANCIONES PERSONA NATURAL</a:t>
            </a:r>
            <a:endParaRPr lang="es-ES_tradnl" dirty="0"/>
          </a:p>
        </p:txBody>
      </p:sp>
      <p:sp>
        <p:nvSpPr>
          <p:cNvPr id="3" name="2 Marcador de contenido"/>
          <p:cNvSpPr>
            <a:spLocks noGrp="1"/>
          </p:cNvSpPr>
          <p:nvPr>
            <p:ph idx="1"/>
          </p:nvPr>
        </p:nvSpPr>
        <p:spPr>
          <a:xfrm>
            <a:off x="500034" y="1142984"/>
            <a:ext cx="5686436" cy="5038740"/>
          </a:xfrm>
        </p:spPr>
        <p:txBody>
          <a:bodyPr>
            <a:normAutofit lnSpcReduction="10000"/>
          </a:bodyPr>
          <a:lstStyle/>
          <a:p>
            <a:pPr lvl="0">
              <a:buNone/>
            </a:pPr>
            <a:r>
              <a:rPr lang="es-CO" dirty="0" smtClean="0">
                <a:solidFill>
                  <a:schemeClr val="accent1">
                    <a:lumMod val="75000"/>
                  </a:schemeClr>
                </a:solidFill>
              </a:rPr>
              <a:t>    2. </a:t>
            </a:r>
            <a:r>
              <a:rPr lang="es-CO" sz="3200" dirty="0" smtClean="0"/>
              <a:t>En caso de reincidencia se obligará al infractor a prestar un día de servicio social, realizando tareas relacionadas con el buen manejo de la disposición final de los residuos sólidos, previamente definidas por la Unidad de Gestión Ambiental Municipal UGAM, o quien haga sus veces.</a:t>
            </a:r>
            <a:endParaRPr lang="es-ES_tradnl" sz="3200" dirty="0" smtClean="0"/>
          </a:p>
          <a:p>
            <a:pPr>
              <a:buNone/>
            </a:pPr>
            <a:endParaRPr lang="es-ES_tradnl" sz="3200" dirty="0"/>
          </a:p>
        </p:txBody>
      </p:sp>
      <p:pic>
        <p:nvPicPr>
          <p:cNvPr id="6147" name="Picture 3" descr="C:\Documents and Settings\Administrador\Mis documentos\MAGNOLIA 2011\PLAGUICIDAS\fotos\SAM_0816.JPG"/>
          <p:cNvPicPr>
            <a:picLocks noChangeAspect="1" noChangeArrowheads="1"/>
          </p:cNvPicPr>
          <p:nvPr/>
        </p:nvPicPr>
        <p:blipFill>
          <a:blip r:embed="rId2" cstate="print"/>
          <a:srcRect/>
          <a:stretch>
            <a:fillRect/>
          </a:stretch>
        </p:blipFill>
        <p:spPr bwMode="auto">
          <a:xfrm>
            <a:off x="6267464" y="2428868"/>
            <a:ext cx="2876536" cy="314327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S_tradnl" dirty="0" smtClean="0"/>
              <a:t>SANCIONES PERSONA NATURAL</a:t>
            </a:r>
            <a:endParaRPr lang="es-ES_tradnl" dirty="0"/>
          </a:p>
        </p:txBody>
      </p:sp>
      <p:sp>
        <p:nvSpPr>
          <p:cNvPr id="3" name="2 Marcador de contenido"/>
          <p:cNvSpPr>
            <a:spLocks noGrp="1"/>
          </p:cNvSpPr>
          <p:nvPr>
            <p:ph idx="1"/>
          </p:nvPr>
        </p:nvSpPr>
        <p:spPr>
          <a:xfrm>
            <a:off x="457200" y="1285860"/>
            <a:ext cx="8229600" cy="5038740"/>
          </a:xfrm>
        </p:spPr>
        <p:txBody>
          <a:bodyPr/>
          <a:lstStyle/>
          <a:p>
            <a:pPr>
              <a:buNone/>
            </a:pPr>
            <a:r>
              <a:rPr lang="es-CO" dirty="0" smtClean="0"/>
              <a:t>   3. </a:t>
            </a:r>
            <a:r>
              <a:rPr lang="es-CO" sz="3200" dirty="0" smtClean="0"/>
              <a:t>En caso de reincidir por tercera vez multa hasta por dos (2) salarios mínimos mensuales vigentes por cada infracción. La sanción es gradual y depende de la gravedad de la falta.</a:t>
            </a:r>
            <a:endParaRPr lang="es-ES_tradnl" sz="3200" dirty="0" smtClean="0"/>
          </a:p>
          <a:p>
            <a:pPr lvl="0">
              <a:buNone/>
            </a:pPr>
            <a:endParaRPr lang="es-ES_tradnl" sz="3200" dirty="0"/>
          </a:p>
        </p:txBody>
      </p:sp>
      <p:pic>
        <p:nvPicPr>
          <p:cNvPr id="7171" name="Picture 3" descr="C:\Documents and Settings\Administrador\Mis documentos\MAGNOLIA 2011\PLAGUICIDAS\fotos\tn[4].jpg"/>
          <p:cNvPicPr>
            <a:picLocks noChangeAspect="1" noChangeArrowheads="1"/>
          </p:cNvPicPr>
          <p:nvPr/>
        </p:nvPicPr>
        <p:blipFill>
          <a:blip r:embed="rId2" cstate="print"/>
          <a:srcRect/>
          <a:stretch>
            <a:fillRect/>
          </a:stretch>
        </p:blipFill>
        <p:spPr bwMode="auto">
          <a:xfrm>
            <a:off x="3857620" y="4000504"/>
            <a:ext cx="3214710" cy="207170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normAutofit/>
          </a:bodyPr>
          <a:lstStyle/>
          <a:p>
            <a:r>
              <a:rPr lang="es-ES_tradnl" sz="3600" dirty="0" smtClean="0"/>
              <a:t>SANCIONES PERSONA JURIDICA</a:t>
            </a:r>
            <a:endParaRPr lang="es-ES_tradnl" sz="3600" dirty="0"/>
          </a:p>
        </p:txBody>
      </p:sp>
      <p:sp>
        <p:nvSpPr>
          <p:cNvPr id="3" name="2 Marcador de contenido"/>
          <p:cNvSpPr>
            <a:spLocks noGrp="1"/>
          </p:cNvSpPr>
          <p:nvPr>
            <p:ph idx="1"/>
          </p:nvPr>
        </p:nvSpPr>
        <p:spPr>
          <a:xfrm>
            <a:off x="457200" y="1285860"/>
            <a:ext cx="8229600" cy="5038740"/>
          </a:xfrm>
        </p:spPr>
        <p:txBody>
          <a:bodyPr/>
          <a:lstStyle/>
          <a:p>
            <a:pPr lvl="0">
              <a:buNone/>
            </a:pPr>
            <a:r>
              <a:rPr lang="es-CO" dirty="0" smtClean="0">
                <a:solidFill>
                  <a:schemeClr val="accent2">
                    <a:lumMod val="75000"/>
                  </a:schemeClr>
                </a:solidFill>
              </a:rPr>
              <a:t>  1.  </a:t>
            </a:r>
            <a:r>
              <a:rPr lang="es-CO" dirty="0" smtClean="0"/>
              <a:t>Citación al representante legal para que reciba educación ambiental, durante cuatro (4) horas por parte de funcionarios pertenecientes a la Unidad de Gestión Ambiental UGAM o en quien esta delegue.</a:t>
            </a:r>
            <a:endParaRPr lang="es-ES_tradnl" dirty="0" smtClean="0"/>
          </a:p>
          <a:p>
            <a:pPr>
              <a:buNone/>
            </a:pPr>
            <a:endParaRPr lang="es-ES_tradnl" dirty="0" smtClean="0"/>
          </a:p>
          <a:p>
            <a:pPr lvl="0">
              <a:buNone/>
            </a:pPr>
            <a:r>
              <a:rPr lang="es-ES_tradnl" dirty="0" smtClean="0">
                <a:solidFill>
                  <a:schemeClr val="accent2">
                    <a:lumMod val="75000"/>
                  </a:schemeClr>
                </a:solidFill>
              </a:rPr>
              <a:t>2.</a:t>
            </a:r>
            <a:r>
              <a:rPr lang="es-CO" dirty="0" smtClean="0">
                <a:solidFill>
                  <a:schemeClr val="accent2">
                    <a:lumMod val="75000"/>
                  </a:schemeClr>
                </a:solidFill>
              </a:rPr>
              <a:t> </a:t>
            </a:r>
            <a:r>
              <a:rPr lang="es-CO" dirty="0" smtClean="0"/>
              <a:t>En caso de reincidencia multa hasta veinte (20) salarios mínimos mensuales vigentes por cada infracción. Este monto depende de la gravedad de la falta, no podrá ser inferior a cinco (5) salarios mínimos mensuales legales vigentes.</a:t>
            </a:r>
            <a:endParaRPr lang="es-ES_tradnl" dirty="0" smtClean="0"/>
          </a:p>
          <a:p>
            <a:pPr>
              <a:buNone/>
            </a:pPr>
            <a:endParaRPr lang="es-ES_trad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367458"/>
          </a:xfrm>
        </p:spPr>
        <p:txBody>
          <a:bodyPr>
            <a:normAutofit fontScale="90000"/>
          </a:bodyPr>
          <a:lstStyle/>
          <a:p>
            <a:pPr algn="ctr"/>
            <a:r>
              <a:rPr lang="es-ES_tradnl" sz="3600" dirty="0" smtClean="0"/>
              <a:t>PARTES INTERVINIENTES</a:t>
            </a:r>
            <a:endParaRPr lang="es-ES_tradnl" sz="3600" dirty="0"/>
          </a:p>
        </p:txBody>
      </p:sp>
      <p:sp>
        <p:nvSpPr>
          <p:cNvPr id="3" name="2 Marcador de contenido"/>
          <p:cNvSpPr>
            <a:spLocks noGrp="1"/>
          </p:cNvSpPr>
          <p:nvPr>
            <p:ph idx="1"/>
          </p:nvPr>
        </p:nvSpPr>
        <p:spPr>
          <a:xfrm>
            <a:off x="457200" y="1285860"/>
            <a:ext cx="8229600" cy="5038740"/>
          </a:xfrm>
        </p:spPr>
        <p:txBody>
          <a:bodyPr/>
          <a:lstStyle/>
          <a:p>
            <a:r>
              <a:rPr lang="es-ES_tradnl" dirty="0" smtClean="0"/>
              <a:t>SUJETOS PASIVOS: Personas naturales y jurídicas </a:t>
            </a:r>
          </a:p>
          <a:p>
            <a:r>
              <a:rPr lang="es-ES_tradnl" dirty="0" smtClean="0"/>
              <a:t>SUJETOS ACTIVOS</a:t>
            </a:r>
          </a:p>
          <a:p>
            <a:r>
              <a:rPr lang="es-ES_tradnl" dirty="0" smtClean="0"/>
              <a:t>INTERVINIENTES</a:t>
            </a:r>
            <a:endParaRPr lang="es-ES_tradnl" dirty="0"/>
          </a:p>
        </p:txBody>
      </p:sp>
      <p:pic>
        <p:nvPicPr>
          <p:cNvPr id="2051" name="Picture 3" descr="C:\Documents and Settings\Administrador\Mis documentos\Mis imágenes\DSCI0002.JPG"/>
          <p:cNvPicPr>
            <a:picLocks noChangeAspect="1" noChangeArrowheads="1"/>
          </p:cNvPicPr>
          <p:nvPr/>
        </p:nvPicPr>
        <p:blipFill>
          <a:blip r:embed="rId2" cstate="print"/>
          <a:srcRect/>
          <a:stretch>
            <a:fillRect/>
          </a:stretch>
        </p:blipFill>
        <p:spPr bwMode="auto">
          <a:xfrm>
            <a:off x="4714876" y="2714620"/>
            <a:ext cx="4000528" cy="3143272"/>
          </a:xfrm>
          <a:prstGeom prst="rect">
            <a:avLst/>
          </a:prstGeom>
          <a:noFill/>
        </p:spPr>
      </p:pic>
      <p:sp>
        <p:nvSpPr>
          <p:cNvPr id="8" name="7 CuadroTexto"/>
          <p:cNvSpPr txBox="1"/>
          <p:nvPr/>
        </p:nvSpPr>
        <p:spPr>
          <a:xfrm>
            <a:off x="714348" y="3357562"/>
            <a:ext cx="2714644" cy="369332"/>
          </a:xfrm>
          <a:prstGeom prst="rect">
            <a:avLst/>
          </a:prstGeom>
          <a:noFill/>
        </p:spPr>
        <p:txBody>
          <a:bodyPr wrap="square" rtlCol="0">
            <a:spAutoFit/>
          </a:bodyPr>
          <a:lstStyle/>
          <a:p>
            <a:endParaRPr lang="es-ES_tradnl" dirty="0"/>
          </a:p>
        </p:txBody>
      </p:sp>
      <p:pic>
        <p:nvPicPr>
          <p:cNvPr id="2053" name="Picture 5" descr="C:\Documents and Settings\Administrador\Mis documentos\Mis imágenes\SEMANA AMBIENTAL\FOTOS SEMANA\DSC08104.JPG"/>
          <p:cNvPicPr>
            <a:picLocks noChangeAspect="1" noChangeArrowheads="1"/>
          </p:cNvPicPr>
          <p:nvPr/>
        </p:nvPicPr>
        <p:blipFill>
          <a:blip r:embed="rId3" cstate="print"/>
          <a:srcRect/>
          <a:stretch>
            <a:fillRect/>
          </a:stretch>
        </p:blipFill>
        <p:spPr bwMode="auto">
          <a:xfrm>
            <a:off x="642910" y="2857497"/>
            <a:ext cx="3929090" cy="342902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8229600" cy="4389120"/>
          </a:xfrm>
        </p:spPr>
        <p:txBody>
          <a:bodyPr/>
          <a:lstStyle/>
          <a:p>
            <a:pPr lvl="0">
              <a:buNone/>
            </a:pPr>
            <a:r>
              <a:rPr lang="es-ES_tradnl" dirty="0" smtClean="0">
                <a:solidFill>
                  <a:schemeClr val="accent2">
                    <a:lumMod val="75000"/>
                  </a:schemeClr>
                </a:solidFill>
              </a:rPr>
              <a:t>3</a:t>
            </a:r>
            <a:r>
              <a:rPr lang="es-CO" dirty="0" smtClean="0"/>
              <a:t>Por tercera vez, sellamiento de inmueble donde funcione el establecimiento de comercio.</a:t>
            </a:r>
          </a:p>
          <a:p>
            <a:pPr lvl="0">
              <a:buNone/>
            </a:pPr>
            <a:endParaRPr lang="es-CO" dirty="0" smtClean="0"/>
          </a:p>
          <a:p>
            <a:pPr>
              <a:buNone/>
            </a:pPr>
            <a:r>
              <a:rPr lang="es-CO" dirty="0" smtClean="0"/>
              <a:t>    A partir de la cuarta infracción suspensión o cancelación del registro o licencia, del establecimiento de comercio, edificaciones o fábricas, desde donde se causan infracciones a la normatividad de aseo y manejo de escombros, siempre y cuando la licencia haya sido expedida por la autoridad administrativa local.  </a:t>
            </a:r>
            <a:endParaRPr lang="es-ES_tradnl" dirty="0" smtClean="0"/>
          </a:p>
          <a:p>
            <a:pPr lvl="0">
              <a:buNone/>
            </a:pPr>
            <a:endParaRPr lang="es-ES_tradnl" dirty="0" smtClean="0"/>
          </a:p>
          <a:p>
            <a:pPr>
              <a:buNone/>
            </a:pPr>
            <a:endParaRPr lang="es-ES_tradn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038872"/>
          </a:xfrm>
        </p:spPr>
        <p:txBody>
          <a:bodyPr>
            <a:noAutofit/>
          </a:bodyPr>
          <a:lstStyle/>
          <a:p>
            <a:r>
              <a:rPr lang="es-CO" sz="3200" b="1" dirty="0" smtClean="0"/>
              <a:t>Destinación de los recursos. </a:t>
            </a:r>
            <a:r>
              <a:rPr lang="es-CO" sz="3200" dirty="0" smtClean="0"/>
              <a:t>Los dineros </a:t>
            </a:r>
            <a:r>
              <a:rPr lang="es-CO" sz="2800" dirty="0" smtClean="0"/>
              <a:t>recaudados por concepto de multas correspondientes al Comparendo Ambiental deberán ser destinados de manera específica a financiar programas y campañas cívicas de Cultura Ciudadana dirigidos a sensibilizar, educar, concienciar y capacitar a la comunidad y a las personas dedicadas a la actividad del reciclaje, sobre el adecuado manejo de los residuos sólidos (basuras y escombros), como también a programas de limpieza de vías, caminos, parques, quebradas y ríos.</a:t>
            </a:r>
            <a:endParaRPr lang="es-ES_tradnl" sz="2800" dirty="0" smtClean="0"/>
          </a:p>
          <a:p>
            <a:pPr>
              <a:buNone/>
            </a:pPr>
            <a:endParaRPr lang="es-ES_tradnl" sz="3200" dirty="0"/>
          </a:p>
        </p:txBody>
      </p:sp>
      <p:pic>
        <p:nvPicPr>
          <p:cNvPr id="4" name="Picture 4" descr="DSCI0481"/>
          <p:cNvPicPr>
            <a:picLocks noChangeAspect="1" noChangeArrowheads="1"/>
          </p:cNvPicPr>
          <p:nvPr/>
        </p:nvPicPr>
        <p:blipFill>
          <a:blip r:embed="rId2" cstate="print"/>
          <a:srcRect/>
          <a:stretch>
            <a:fillRect/>
          </a:stretch>
        </p:blipFill>
        <p:spPr bwMode="auto">
          <a:xfrm>
            <a:off x="3071802" y="5214950"/>
            <a:ext cx="3214710" cy="16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a:p>
        </p:txBody>
      </p:sp>
      <p:sp>
        <p:nvSpPr>
          <p:cNvPr id="3" name="2 Marcador de contenido"/>
          <p:cNvSpPr>
            <a:spLocks noGrp="1"/>
          </p:cNvSpPr>
          <p:nvPr>
            <p:ph idx="1"/>
          </p:nvPr>
        </p:nvSpPr>
        <p:spPr/>
        <p:txBody>
          <a:bodyPr/>
          <a:lstStyle/>
          <a:p>
            <a:endParaRPr lang="es-ES_tradnl"/>
          </a:p>
        </p:txBody>
      </p:sp>
      <p:pic>
        <p:nvPicPr>
          <p:cNvPr id="2051" name="Picture 3" descr="C:\Documents and Settings\Administrador\Mis documentos\Mis imágenes\DSCI0061.jpg"/>
          <p:cNvPicPr>
            <a:picLocks noChangeAspect="1" noChangeArrowheads="1"/>
          </p:cNvPicPr>
          <p:nvPr/>
        </p:nvPicPr>
        <p:blipFill>
          <a:blip r:embed="rId2" cstate="print"/>
          <a:srcRect/>
          <a:stretch>
            <a:fillRect/>
          </a:stretch>
        </p:blipFill>
        <p:spPr bwMode="auto">
          <a:xfrm>
            <a:off x="0" y="0"/>
            <a:ext cx="8929718" cy="6615106"/>
          </a:xfrm>
          <a:prstGeom prst="rect">
            <a:avLst/>
          </a:prstGeom>
          <a:noFill/>
        </p:spPr>
      </p:pic>
      <p:sp>
        <p:nvSpPr>
          <p:cNvPr id="7" name="6 CuadroTexto"/>
          <p:cNvSpPr txBox="1"/>
          <p:nvPr/>
        </p:nvSpPr>
        <p:spPr>
          <a:xfrm>
            <a:off x="1214414" y="642918"/>
            <a:ext cx="6643734" cy="830997"/>
          </a:xfrm>
          <a:prstGeom prst="rect">
            <a:avLst/>
          </a:prstGeom>
          <a:noFill/>
        </p:spPr>
        <p:txBody>
          <a:bodyPr wrap="square" rtlCol="0">
            <a:spAutoFit/>
          </a:bodyPr>
          <a:lstStyle/>
          <a:p>
            <a:r>
              <a:rPr lang="es-ES_tradnl" sz="4800" dirty="0" smtClean="0"/>
              <a:t>GRACIAS</a:t>
            </a:r>
            <a:endParaRPr lang="es-ES_tradnl"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ES_tradnl" dirty="0" smtClean="0"/>
              <a:t>Sujetos activos</a:t>
            </a:r>
            <a:endParaRPr lang="es-ES_tradnl" dirty="0"/>
          </a:p>
        </p:txBody>
      </p:sp>
      <p:sp>
        <p:nvSpPr>
          <p:cNvPr id="3" name="2 Marcador de contenido"/>
          <p:cNvSpPr>
            <a:spLocks noGrp="1"/>
          </p:cNvSpPr>
          <p:nvPr>
            <p:ph idx="1"/>
          </p:nvPr>
        </p:nvSpPr>
        <p:spPr>
          <a:xfrm>
            <a:off x="457200" y="1285860"/>
            <a:ext cx="8229600" cy="5038740"/>
          </a:xfrm>
        </p:spPr>
        <p:txBody>
          <a:bodyPr>
            <a:normAutofit/>
          </a:bodyPr>
          <a:lstStyle/>
          <a:p>
            <a:pPr algn="just">
              <a:buNone/>
            </a:pPr>
            <a:r>
              <a:rPr lang="es-CO" b="1" dirty="0" smtClean="0"/>
              <a:t>  </a:t>
            </a:r>
            <a:r>
              <a:rPr lang="es-CO" dirty="0" smtClean="0"/>
              <a:t>  </a:t>
            </a:r>
            <a:r>
              <a:rPr lang="es-CO" sz="3200" dirty="0" smtClean="0"/>
              <a:t>El municipio de El Carmen de Viboral, en cabeza del Alcalde es el titular de la aplicación del comparendo ambiental. Este podrá delegar, </a:t>
            </a:r>
            <a:r>
              <a:rPr lang="es-CO" sz="3200" dirty="0" smtClean="0">
                <a:solidFill>
                  <a:srgbClr val="FF0000"/>
                </a:solidFill>
              </a:rPr>
              <a:t>por decreto </a:t>
            </a:r>
            <a:r>
              <a:rPr lang="es-CO" sz="3200" dirty="0" smtClean="0"/>
              <a:t>la imposición del mismo en la Secretaria de Gobierno y Asuntos Administrativos a través de la Inspección Municipal de Policía y los corregidores.    </a:t>
            </a:r>
            <a:endParaRPr lang="es-ES_tradnl" sz="3200" dirty="0" smtClean="0"/>
          </a:p>
          <a:p>
            <a:endParaRPr lang="es-ES_tradnl" sz="3200" dirty="0" smtClean="0"/>
          </a:p>
          <a:p>
            <a:pPr>
              <a:buNone/>
            </a:pPr>
            <a:endParaRPr lang="es-ES_tradnl"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INTERVINIENTES</a:t>
            </a:r>
            <a:endParaRPr lang="es-ES_tradnl" dirty="0"/>
          </a:p>
        </p:txBody>
      </p:sp>
      <p:sp>
        <p:nvSpPr>
          <p:cNvPr id="3" name="2 Marcador de contenido"/>
          <p:cNvSpPr>
            <a:spLocks noGrp="1"/>
          </p:cNvSpPr>
          <p:nvPr>
            <p:ph idx="1"/>
          </p:nvPr>
        </p:nvSpPr>
        <p:spPr>
          <a:xfrm>
            <a:off x="357158" y="1357298"/>
            <a:ext cx="8229600" cy="4929222"/>
          </a:xfrm>
        </p:spPr>
        <p:txBody>
          <a:bodyPr>
            <a:normAutofit fontScale="92500" lnSpcReduction="10000"/>
          </a:bodyPr>
          <a:lstStyle/>
          <a:p>
            <a:pPr>
              <a:buNone/>
            </a:pPr>
            <a:r>
              <a:rPr lang="es-CO" sz="3500" b="1" dirty="0" smtClean="0"/>
              <a:t>   </a:t>
            </a:r>
            <a:r>
              <a:rPr lang="es-CO" sz="3500" dirty="0" smtClean="0"/>
              <a:t>La Unidad de Gestión Ambiental UGAM, o quien haga sus veces, cuando a bien lo tenga y </a:t>
            </a:r>
            <a:r>
              <a:rPr lang="es-CO" sz="3500" dirty="0" smtClean="0">
                <a:solidFill>
                  <a:srgbClr val="FF0000"/>
                </a:solidFill>
              </a:rPr>
              <a:t>dependiendo de la trascendencia social y gravedad de la infracción</a:t>
            </a:r>
            <a:r>
              <a:rPr lang="es-CO" sz="3500" dirty="0" smtClean="0"/>
              <a:t>, o por requerimiento expreso de la autoridad que aplique el comparendo, actuara de manera activa en el trámite de imposición del comparendo ambiental, como interviniente, con el fin de que brinde conceptos técnicos que orienten la actuación administrativa.  </a:t>
            </a:r>
            <a:endParaRPr lang="es-ES_tradnl" sz="3500" dirty="0" smtClean="0"/>
          </a:p>
          <a:p>
            <a:pPr>
              <a:buNone/>
            </a:pPr>
            <a:endParaRPr lang="es-ES_tradnl" sz="3500" dirty="0" smtClean="0"/>
          </a:p>
          <a:p>
            <a:pPr>
              <a:buNone/>
            </a:pPr>
            <a:endParaRPr lang="es-ES_tradnl"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a:xfrm>
            <a:off x="571472" y="1142984"/>
            <a:ext cx="8229600" cy="4389120"/>
          </a:xfrm>
        </p:spPr>
        <p:txBody>
          <a:bodyPr/>
          <a:lstStyle/>
          <a:p>
            <a:pPr>
              <a:buNone/>
            </a:pPr>
            <a:r>
              <a:rPr lang="es-CO" dirty="0" smtClean="0">
                <a:solidFill>
                  <a:schemeClr val="accent1">
                    <a:lumMod val="75000"/>
                  </a:schemeClr>
                </a:solidFill>
              </a:rPr>
              <a:t>  </a:t>
            </a:r>
            <a:r>
              <a:rPr lang="es-CO" sz="3200" dirty="0" smtClean="0">
                <a:solidFill>
                  <a:schemeClr val="accent1">
                    <a:lumMod val="75000"/>
                  </a:schemeClr>
                </a:solidFill>
              </a:rPr>
              <a:t>01   </a:t>
            </a:r>
            <a:r>
              <a:rPr lang="es-CO" sz="3200" dirty="0" smtClean="0"/>
              <a:t>Presentar para la recolección, los residuos sólidos en horarios no autorizados por la empresa prestadora del servicio. </a:t>
            </a:r>
            <a:endParaRPr lang="es-ES_tradnl" sz="3200" dirty="0"/>
          </a:p>
        </p:txBody>
      </p:sp>
      <p:pic>
        <p:nvPicPr>
          <p:cNvPr id="5" name="Picture 2" descr="E:\DSC_7035.JPG"/>
          <p:cNvPicPr>
            <a:picLocks noChangeAspect="1" noChangeArrowheads="1"/>
          </p:cNvPicPr>
          <p:nvPr/>
        </p:nvPicPr>
        <p:blipFill>
          <a:blip r:embed="rId2" cstate="print"/>
          <a:srcRect/>
          <a:stretch>
            <a:fillRect/>
          </a:stretch>
        </p:blipFill>
        <p:spPr bwMode="auto">
          <a:xfrm>
            <a:off x="2214546" y="3357562"/>
            <a:ext cx="4693069" cy="284003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a:xfrm>
            <a:off x="428596" y="1142984"/>
            <a:ext cx="8229600" cy="5715016"/>
          </a:xfrm>
        </p:spPr>
        <p:txBody>
          <a:bodyPr/>
          <a:lstStyle/>
          <a:p>
            <a:pPr>
              <a:buNone/>
            </a:pPr>
            <a:r>
              <a:rPr lang="es-CO" dirty="0" smtClean="0">
                <a:solidFill>
                  <a:schemeClr val="accent1">
                    <a:lumMod val="75000"/>
                  </a:schemeClr>
                </a:solidFill>
              </a:rPr>
              <a:t>  </a:t>
            </a:r>
            <a:r>
              <a:rPr lang="es-CO" sz="4400" dirty="0" smtClean="0">
                <a:solidFill>
                  <a:schemeClr val="accent1">
                    <a:lumMod val="75000"/>
                  </a:schemeClr>
                </a:solidFill>
              </a:rPr>
              <a:t>02  </a:t>
            </a:r>
            <a:r>
              <a:rPr lang="es-CO" sz="3200" dirty="0" smtClean="0"/>
              <a:t>No usar los recipientes o demás elementos dispuestos para depositar los residuos sólidos, de acuerdo con los fines establecidos para cada uno de ellos. </a:t>
            </a:r>
          </a:p>
          <a:p>
            <a:pPr>
              <a:buNone/>
            </a:pPr>
            <a:endParaRPr lang="es-ES_tradnl" sz="4400" dirty="0"/>
          </a:p>
        </p:txBody>
      </p:sp>
      <p:pic>
        <p:nvPicPr>
          <p:cNvPr id="1026" name="Imagen 1" descr="DSC05808"/>
          <p:cNvPicPr>
            <a:picLocks noChangeAspect="1" noChangeArrowheads="1"/>
          </p:cNvPicPr>
          <p:nvPr/>
        </p:nvPicPr>
        <p:blipFill>
          <a:blip r:embed="rId2" cstate="print"/>
          <a:srcRect/>
          <a:stretch>
            <a:fillRect/>
          </a:stretch>
        </p:blipFill>
        <p:spPr bwMode="auto">
          <a:xfrm>
            <a:off x="2771800" y="3717032"/>
            <a:ext cx="3071834" cy="2428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1143000"/>
          </a:xfrm>
        </p:spPr>
        <p:txBody>
          <a:bodyPr/>
          <a:lstStyle/>
          <a:p>
            <a:r>
              <a:rPr lang="es-ES_tradnl" dirty="0" smtClean="0"/>
              <a:t>          INFRACCIONES</a:t>
            </a:r>
            <a:endParaRPr lang="es-ES_tradnl" dirty="0"/>
          </a:p>
        </p:txBody>
      </p:sp>
      <p:sp>
        <p:nvSpPr>
          <p:cNvPr id="3" name="2 Marcador de contenido"/>
          <p:cNvSpPr>
            <a:spLocks noGrp="1"/>
          </p:cNvSpPr>
          <p:nvPr>
            <p:ph idx="1"/>
          </p:nvPr>
        </p:nvSpPr>
        <p:spPr>
          <a:xfrm>
            <a:off x="500034" y="1285860"/>
            <a:ext cx="8229600" cy="4389120"/>
          </a:xfrm>
        </p:spPr>
        <p:txBody>
          <a:bodyPr/>
          <a:lstStyle/>
          <a:p>
            <a:pPr>
              <a:buNone/>
            </a:pPr>
            <a:r>
              <a:rPr lang="es-CO" dirty="0" smtClean="0">
                <a:solidFill>
                  <a:schemeClr val="accent1">
                    <a:lumMod val="75000"/>
                  </a:schemeClr>
                </a:solidFill>
              </a:rPr>
              <a:t>  </a:t>
            </a:r>
            <a:r>
              <a:rPr lang="es-CO" sz="4400" dirty="0" smtClean="0">
                <a:solidFill>
                  <a:schemeClr val="accent1">
                    <a:lumMod val="75000"/>
                  </a:schemeClr>
                </a:solidFill>
              </a:rPr>
              <a:t>03  </a:t>
            </a:r>
            <a:r>
              <a:rPr lang="es-CO" sz="4400" dirty="0" smtClean="0"/>
              <a:t>Arrojar residuos sólidos o escombros en espacio público en sitios no autorizados por la autoridad competente.</a:t>
            </a:r>
          </a:p>
          <a:p>
            <a:pPr>
              <a:buNone/>
            </a:pPr>
            <a:endParaRPr lang="es-ES_tradnl" sz="4400" dirty="0"/>
          </a:p>
        </p:txBody>
      </p:sp>
      <p:pic>
        <p:nvPicPr>
          <p:cNvPr id="4" name="3 Imagen" descr="C:\Documents and Settings\Administrador\Escritorio\100DICAM\DSCI0027.JPG"/>
          <p:cNvPicPr/>
          <p:nvPr/>
        </p:nvPicPr>
        <p:blipFill>
          <a:blip r:embed="rId2" cstate="print"/>
          <a:srcRect/>
          <a:stretch>
            <a:fillRect/>
          </a:stretch>
        </p:blipFill>
        <p:spPr bwMode="auto">
          <a:xfrm>
            <a:off x="2500298" y="4214818"/>
            <a:ext cx="4357718" cy="2643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229600" cy="642918"/>
          </a:xfrm>
        </p:spPr>
        <p:txBody>
          <a:bodyPr>
            <a:normAutofit fontScale="90000"/>
          </a:bodyPr>
          <a:lstStyle/>
          <a:p>
            <a:pPr algn="ctr"/>
            <a:r>
              <a:rPr lang="es-ES_tradnl" sz="3600" dirty="0" smtClean="0"/>
              <a:t>          </a:t>
            </a:r>
            <a:r>
              <a:rPr lang="es-ES_tradnl" sz="4000" dirty="0" smtClean="0"/>
              <a:t>INFRACCIONES</a:t>
            </a:r>
            <a:endParaRPr lang="es-ES_tradnl" sz="4000" dirty="0"/>
          </a:p>
        </p:txBody>
      </p:sp>
      <p:sp>
        <p:nvSpPr>
          <p:cNvPr id="3" name="2 Marcador de contenido"/>
          <p:cNvSpPr>
            <a:spLocks noGrp="1"/>
          </p:cNvSpPr>
          <p:nvPr>
            <p:ph idx="1"/>
          </p:nvPr>
        </p:nvSpPr>
        <p:spPr>
          <a:xfrm>
            <a:off x="0" y="642918"/>
            <a:ext cx="8229600" cy="4967302"/>
          </a:xfrm>
        </p:spPr>
        <p:txBody>
          <a:bodyPr>
            <a:normAutofit fontScale="85000" lnSpcReduction="20000"/>
          </a:bodyPr>
          <a:lstStyle/>
          <a:p>
            <a:pPr>
              <a:buNone/>
            </a:pPr>
            <a:r>
              <a:rPr lang="es-CO" dirty="0" smtClean="0">
                <a:solidFill>
                  <a:schemeClr val="accent1">
                    <a:lumMod val="75000"/>
                  </a:schemeClr>
                </a:solidFill>
              </a:rPr>
              <a:t>  </a:t>
            </a:r>
            <a:r>
              <a:rPr lang="es-CO" sz="4700" dirty="0" smtClean="0">
                <a:solidFill>
                  <a:schemeClr val="accent1">
                    <a:lumMod val="75000"/>
                  </a:schemeClr>
                </a:solidFill>
              </a:rPr>
              <a:t>04  </a:t>
            </a:r>
            <a:r>
              <a:rPr lang="es-CO" sz="4700" dirty="0" smtClean="0"/>
              <a:t>Arrojar residuos sólidos o escombros en espacio público o en sitios abiertos al público como teatros, parques, colegios, centros de atención de salud, expendios de alimentos, droguerías, sistemas de recolección de aguas lluvias y sanitarias y otras estructuras de servicios públicos, entre otros.</a:t>
            </a:r>
            <a:endParaRPr lang="es-ES_tradnl" sz="4700" dirty="0"/>
          </a:p>
        </p:txBody>
      </p:sp>
      <p:pic>
        <p:nvPicPr>
          <p:cNvPr id="3074" name="Picture 2" descr="C:\Documents and Settings\Administrador\Mis documentos\MAGNOLIA 2011\PLAGUICIDAS\fotos\SAM_1096.JPG"/>
          <p:cNvPicPr>
            <a:picLocks noChangeAspect="1" noChangeArrowheads="1"/>
          </p:cNvPicPr>
          <p:nvPr/>
        </p:nvPicPr>
        <p:blipFill>
          <a:blip r:embed="rId2" cstate="print"/>
          <a:srcRect/>
          <a:stretch>
            <a:fillRect/>
          </a:stretch>
        </p:blipFill>
        <p:spPr bwMode="auto">
          <a:xfrm>
            <a:off x="1285852" y="5000636"/>
            <a:ext cx="6734188" cy="16430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652</TotalTime>
  <Words>1227</Words>
  <Application>Microsoft Office PowerPoint</Application>
  <PresentationFormat>Presentación en pantalla (4:3)</PresentationFormat>
  <Paragraphs>76</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Flujo</vt:lpstr>
      <vt:lpstr>COMPARENDO AMBIENTAL</vt:lpstr>
      <vt:lpstr>   COMPARENDO AMBIENTAL</vt:lpstr>
      <vt:lpstr>PARTES INTERVINIENTES</vt:lpstr>
      <vt:lpstr>Sujetos activos</vt:lpstr>
      <vt:lpstr>    INTERVINIENTES</vt:lpstr>
      <vt:lpstr>          INFRACCIONES</vt:lpstr>
      <vt:lpstr>          INFRACCIONES</vt:lpstr>
      <vt:lpstr>          INFRACCIONES</vt:lpstr>
      <vt:lpstr>          INFRACCIONES</vt:lpstr>
      <vt:lpstr>          INFRACCIONES</vt:lpstr>
      <vt:lpstr>          INFRACCIONES</vt:lpstr>
      <vt:lpstr>          INFRACCIONES</vt:lpstr>
      <vt:lpstr>          INFRACCIONES</vt:lpstr>
      <vt:lpstr>          INFRACCIONES</vt:lpstr>
      <vt:lpstr>          INFRACCIONES</vt:lpstr>
      <vt:lpstr>          INFRACCIONES</vt:lpstr>
      <vt:lpstr>          INFRACCIONES</vt:lpstr>
      <vt:lpstr>          INFRACCIONES</vt:lpstr>
      <vt:lpstr>          INFRACCIONES</vt:lpstr>
      <vt:lpstr>          INFRACCIONES</vt:lpstr>
      <vt:lpstr>          INFRACCIONES</vt:lpstr>
      <vt:lpstr>          INFRACCIONES</vt:lpstr>
      <vt:lpstr>          INFRACCIONES</vt:lpstr>
      <vt:lpstr>          INFRACCIONES</vt:lpstr>
      <vt:lpstr>Presentación de PowerPoint</vt:lpstr>
      <vt:lpstr>SANCIONES PERSONA NATURAL</vt:lpstr>
      <vt:lpstr>SANCIONES PERSONA NATURAL</vt:lpstr>
      <vt:lpstr>SANCIONES PERSONA NATURAL</vt:lpstr>
      <vt:lpstr>SANCIONES PERSONA JURIDICA</vt:lpstr>
      <vt:lpstr>Presentación de PowerPoint</vt:lpstr>
      <vt:lpstr>Presentación de PowerPoint</vt:lpstr>
      <vt:lpstr>Presentación de PowerPoint</vt:lpstr>
    </vt:vector>
  </TitlesOfParts>
  <Company>Windows 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COMPARENDO AMBIENTAL</dc:title>
  <dc:creator>WinuE</dc:creator>
  <cp:lastModifiedBy>Usuario</cp:lastModifiedBy>
  <cp:revision>40</cp:revision>
  <dcterms:created xsi:type="dcterms:W3CDTF">2011-07-21T22:28:52Z</dcterms:created>
  <dcterms:modified xsi:type="dcterms:W3CDTF">2012-02-16T18:51:50Z</dcterms:modified>
</cp:coreProperties>
</file>